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409" r:id="rId2"/>
    <p:sldId id="410" r:id="rId3"/>
    <p:sldId id="412" r:id="rId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горь Горбатый" initials="ИГ" lastIdx="1" clrIdx="0">
    <p:extLst>
      <p:ext uri="{19B8F6BF-5375-455C-9EA6-DF929625EA0E}">
        <p15:presenceInfo xmlns:p15="http://schemas.microsoft.com/office/powerpoint/2012/main" userId="6dd16394f7af061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D60093"/>
    <a:srgbClr val="CC3300"/>
    <a:srgbClr val="FF9933"/>
    <a:srgbClr val="FF505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8" autoAdjust="0"/>
    <p:restoredTop sz="94434" autoAdjust="0"/>
  </p:normalViewPr>
  <p:slideViewPr>
    <p:cSldViewPr>
      <p:cViewPr varScale="1">
        <p:scale>
          <a:sx n="85" d="100"/>
          <a:sy n="85" d="100"/>
        </p:scale>
        <p:origin x="11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18" Type="http://schemas.openxmlformats.org/officeDocument/2006/relationships/image" Target="../media/image4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17" Type="http://schemas.openxmlformats.org/officeDocument/2006/relationships/image" Target="../media/image42.wmf"/><Relationship Id="rId2" Type="http://schemas.openxmlformats.org/officeDocument/2006/relationships/image" Target="../media/image27.wmf"/><Relationship Id="rId16" Type="http://schemas.openxmlformats.org/officeDocument/2006/relationships/image" Target="../media/image41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5" Type="http://schemas.openxmlformats.org/officeDocument/2006/relationships/image" Target="../media/image40.wmf"/><Relationship Id="rId10" Type="http://schemas.openxmlformats.org/officeDocument/2006/relationships/image" Target="../media/image35.wmf"/><Relationship Id="rId19" Type="http://schemas.openxmlformats.org/officeDocument/2006/relationships/image" Target="../media/image44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Relationship Id="rId1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7A139E-4EE2-4D8C-9893-1E71182AE2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2111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D3BA4-413D-481C-BB9A-9D4F3641E1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6811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DB195-31B1-444C-8613-33969D20E7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566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40A93-8ABB-42BC-BDCE-C9D1F7D128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1429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C4438-7E77-4B70-8645-8B38812267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204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5845-BC4A-4243-AEF1-D12A0E9DE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997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FBBF2-0E36-48F8-A540-606399BB03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639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5A977-C3A5-4F29-82CE-A3E1788E50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185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26FB8-82C1-4B07-86DB-8149F76603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613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2C473-6313-49A5-83F3-6B30D6070C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250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88323-CC15-400A-8018-271363FF15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525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D46C0-02DC-4717-9402-EE46D5A1AF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6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5044A-C6A5-4906-AA28-82F5522A74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90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07BA5D-5886-469F-9982-9F8952B88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3.bin"/><Relationship Id="rId50" Type="http://schemas.openxmlformats.org/officeDocument/2006/relationships/image" Target="../media/image24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2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4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21.wmf"/><Relationship Id="rId52" Type="http://schemas.openxmlformats.org/officeDocument/2006/relationships/image" Target="../media/image25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image" Target="../media/image23.wmf"/><Relationship Id="rId8" Type="http://schemas.openxmlformats.org/officeDocument/2006/relationships/image" Target="../media/image3.wmf"/><Relationship Id="rId51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3.wmf"/><Relationship Id="rId26" Type="http://schemas.openxmlformats.org/officeDocument/2006/relationships/image" Target="../media/image37.wmf"/><Relationship Id="rId39" Type="http://schemas.openxmlformats.org/officeDocument/2006/relationships/oleObject" Target="../embeddings/oleObject46.bin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5.bin"/><Relationship Id="rId34" Type="http://schemas.openxmlformats.org/officeDocument/2006/relationships/image" Target="../media/image39.wmf"/><Relationship Id="rId42" Type="http://schemas.openxmlformats.org/officeDocument/2006/relationships/image" Target="../media/image43.wmf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37.bin"/><Relationship Id="rId33" Type="http://schemas.openxmlformats.org/officeDocument/2006/relationships/oleObject" Target="../embeddings/oleObject43.bin"/><Relationship Id="rId38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29" Type="http://schemas.openxmlformats.org/officeDocument/2006/relationships/oleObject" Target="../embeddings/oleObject40.bin"/><Relationship Id="rId41" Type="http://schemas.openxmlformats.org/officeDocument/2006/relationships/oleObject" Target="../embeddings/oleObject47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24" Type="http://schemas.openxmlformats.org/officeDocument/2006/relationships/image" Target="../media/image36.wmf"/><Relationship Id="rId32" Type="http://schemas.openxmlformats.org/officeDocument/2006/relationships/image" Target="../media/image38.wmf"/><Relationship Id="rId37" Type="http://schemas.openxmlformats.org/officeDocument/2006/relationships/oleObject" Target="../embeddings/oleObject45.bin"/><Relationship Id="rId40" Type="http://schemas.openxmlformats.org/officeDocument/2006/relationships/image" Target="../media/image42.wmf"/><Relationship Id="rId45" Type="http://schemas.openxmlformats.org/officeDocument/2006/relationships/oleObject" Target="../embeddings/oleObject49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23" Type="http://schemas.openxmlformats.org/officeDocument/2006/relationships/oleObject" Target="../embeddings/oleObject36.bin"/><Relationship Id="rId28" Type="http://schemas.openxmlformats.org/officeDocument/2006/relationships/oleObject" Target="../embeddings/oleObject39.bin"/><Relationship Id="rId36" Type="http://schemas.openxmlformats.org/officeDocument/2006/relationships/image" Target="../media/image40.wmf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4.bin"/><Relationship Id="rId31" Type="http://schemas.openxmlformats.org/officeDocument/2006/relationships/oleObject" Target="../embeddings/oleObject42.bin"/><Relationship Id="rId44" Type="http://schemas.openxmlformats.org/officeDocument/2006/relationships/image" Target="../media/image44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Relationship Id="rId27" Type="http://schemas.openxmlformats.org/officeDocument/2006/relationships/oleObject" Target="../embeddings/oleObject38.bin"/><Relationship Id="rId30" Type="http://schemas.openxmlformats.org/officeDocument/2006/relationships/oleObject" Target="../embeddings/oleObject41.bin"/><Relationship Id="rId35" Type="http://schemas.openxmlformats.org/officeDocument/2006/relationships/oleObject" Target="../embeddings/oleObject44.bin"/><Relationship Id="rId43" Type="http://schemas.openxmlformats.org/officeDocument/2006/relationships/oleObject" Target="../embeddings/oleObject4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3386"/>
            <a:ext cx="8934937" cy="238498"/>
          </a:xfrm>
        </p:spPr>
        <p:txBody>
          <a:bodyPr/>
          <a:lstStyle/>
          <a:p>
            <a:r>
              <a:rPr lang="ru-RU" altLang="ru-RU" sz="1400" b="1" dirty="0">
                <a:solidFill>
                  <a:srgbClr val="3333CC"/>
                </a:solidFill>
              </a:rPr>
              <a:t>Электромагнитная </a:t>
            </a:r>
            <a:r>
              <a:rPr lang="ru-RU" altLang="ru-RU" sz="1400" b="1" dirty="0" smtClean="0">
                <a:solidFill>
                  <a:srgbClr val="3333CC"/>
                </a:solidFill>
              </a:rPr>
              <a:t>волна  </a:t>
            </a:r>
            <a:r>
              <a:rPr lang="ru-RU" altLang="ru-RU" sz="1400" b="1" dirty="0">
                <a:solidFill>
                  <a:srgbClr val="3333CC"/>
                </a:solidFill>
              </a:rPr>
              <a:t>на границе раздела </a:t>
            </a:r>
            <a:r>
              <a:rPr lang="ru-RU" altLang="ru-RU" sz="1400" b="1" dirty="0" smtClean="0">
                <a:solidFill>
                  <a:srgbClr val="3333CC"/>
                </a:solidFill>
              </a:rPr>
              <a:t>сред</a:t>
            </a:r>
            <a:endParaRPr lang="ru-RU" sz="1400" dirty="0"/>
          </a:p>
        </p:txBody>
      </p:sp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3983248" y="170080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2230200" y="445269"/>
            <a:ext cx="4474535" cy="1910149"/>
            <a:chOff x="2250" y="6828"/>
            <a:chExt cx="8087" cy="3452"/>
          </a:xfrm>
        </p:grpSpPr>
        <p:sp>
          <p:nvSpPr>
            <p:cNvPr id="6" name="AutoShape 41"/>
            <p:cNvSpPr>
              <a:spLocks noChangeAspect="1" noChangeArrowheads="1" noTextEdit="1"/>
            </p:cNvSpPr>
            <p:nvPr/>
          </p:nvSpPr>
          <p:spPr bwMode="auto">
            <a:xfrm>
              <a:off x="2250" y="6828"/>
              <a:ext cx="8087" cy="3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Rectangle 40"/>
            <p:cNvSpPr>
              <a:spLocks noChangeArrowheads="1"/>
            </p:cNvSpPr>
            <p:nvPr/>
          </p:nvSpPr>
          <p:spPr bwMode="auto">
            <a:xfrm>
              <a:off x="5736" y="6846"/>
              <a:ext cx="4350" cy="337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Rectangle 39"/>
            <p:cNvSpPr>
              <a:spLocks noChangeArrowheads="1"/>
            </p:cNvSpPr>
            <p:nvPr/>
          </p:nvSpPr>
          <p:spPr bwMode="auto">
            <a:xfrm>
              <a:off x="2274" y="6846"/>
              <a:ext cx="3468" cy="337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38"/>
            <p:cNvSpPr>
              <a:spLocks noChangeShapeType="1"/>
            </p:cNvSpPr>
            <p:nvPr/>
          </p:nvSpPr>
          <p:spPr bwMode="auto">
            <a:xfrm flipV="1">
              <a:off x="4698" y="7015"/>
              <a:ext cx="0" cy="98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" name="Group 35"/>
            <p:cNvGrpSpPr>
              <a:grpSpLocks noChangeAspect="1"/>
            </p:cNvGrpSpPr>
            <p:nvPr/>
          </p:nvGrpSpPr>
          <p:grpSpPr bwMode="auto">
            <a:xfrm>
              <a:off x="4613" y="8001"/>
              <a:ext cx="165" cy="165"/>
              <a:chOff x="7551" y="12023"/>
              <a:chExt cx="408" cy="408"/>
            </a:xfrm>
          </p:grpSpPr>
          <p:sp>
            <p:nvSpPr>
              <p:cNvPr id="44" name="AutoShape 37"/>
              <p:cNvSpPr>
                <a:spLocks noChangeAspect="1" noChangeArrowheads="1"/>
              </p:cNvSpPr>
              <p:nvPr/>
            </p:nvSpPr>
            <p:spPr bwMode="auto">
              <a:xfrm>
                <a:off x="7551" y="12023"/>
                <a:ext cx="408" cy="408"/>
              </a:xfrm>
              <a:prstGeom prst="flowChartConnector">
                <a:avLst/>
              </a:prstGeom>
              <a:solidFill>
                <a:srgbClr val="FFFFFF"/>
              </a:solidFill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AutoShape 36"/>
              <p:cNvSpPr>
                <a:spLocks noChangeAspect="1" noChangeArrowheads="1"/>
              </p:cNvSpPr>
              <p:nvPr/>
            </p:nvSpPr>
            <p:spPr bwMode="auto">
              <a:xfrm>
                <a:off x="7704" y="12176"/>
                <a:ext cx="102" cy="102"/>
              </a:xfrm>
              <a:prstGeom prst="flowChartConnector">
                <a:avLst/>
              </a:prstGeom>
              <a:solidFill>
                <a:srgbClr val="000000"/>
              </a:solidFill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1" name="Line 34"/>
            <p:cNvSpPr>
              <a:spLocks noChangeShapeType="1"/>
            </p:cNvSpPr>
            <p:nvPr/>
          </p:nvSpPr>
          <p:spPr bwMode="auto">
            <a:xfrm flipV="1">
              <a:off x="4698" y="8477"/>
              <a:ext cx="2" cy="98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33"/>
            <p:cNvSpPr>
              <a:spLocks noChangeShapeType="1"/>
            </p:cNvSpPr>
            <p:nvPr/>
          </p:nvSpPr>
          <p:spPr bwMode="auto">
            <a:xfrm>
              <a:off x="4766" y="8086"/>
              <a:ext cx="64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32"/>
            <p:cNvSpPr>
              <a:spLocks noChangeShapeType="1"/>
            </p:cNvSpPr>
            <p:nvPr/>
          </p:nvSpPr>
          <p:spPr bwMode="auto">
            <a:xfrm flipH="1">
              <a:off x="3967" y="9546"/>
              <a:ext cx="646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AutoShape 31"/>
            <p:cNvSpPr>
              <a:spLocks noChangeArrowheads="1"/>
            </p:cNvSpPr>
            <p:nvPr/>
          </p:nvSpPr>
          <p:spPr bwMode="auto">
            <a:xfrm>
              <a:off x="2726" y="7932"/>
              <a:ext cx="1190" cy="306"/>
            </a:xfrm>
            <a:prstGeom prst="rightArrow">
              <a:avLst>
                <a:gd name="adj1" fmla="val 50000"/>
                <a:gd name="adj2" fmla="val 97222"/>
              </a:avLst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30"/>
            <p:cNvSpPr>
              <a:spLocks noChangeArrowheads="1"/>
            </p:cNvSpPr>
            <p:nvPr/>
          </p:nvSpPr>
          <p:spPr bwMode="auto">
            <a:xfrm flipH="1">
              <a:off x="2478" y="9097"/>
              <a:ext cx="1190" cy="306"/>
            </a:xfrm>
            <a:prstGeom prst="rightArrow">
              <a:avLst>
                <a:gd name="adj1" fmla="val 50000"/>
                <a:gd name="adj2" fmla="val 97222"/>
              </a:avLst>
            </a:prstGeom>
            <a:noFill/>
            <a:ln w="19050">
              <a:solidFill>
                <a:srgbClr val="008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 flipV="1">
              <a:off x="6891" y="7015"/>
              <a:ext cx="0" cy="98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7" name="Group 26"/>
            <p:cNvGrpSpPr>
              <a:grpSpLocks noChangeAspect="1"/>
            </p:cNvGrpSpPr>
            <p:nvPr/>
          </p:nvGrpSpPr>
          <p:grpSpPr bwMode="auto">
            <a:xfrm>
              <a:off x="6806" y="8001"/>
              <a:ext cx="165" cy="165"/>
              <a:chOff x="7551" y="12023"/>
              <a:chExt cx="408" cy="408"/>
            </a:xfrm>
          </p:grpSpPr>
          <p:sp>
            <p:nvSpPr>
              <p:cNvPr id="42" name="AutoShape 28"/>
              <p:cNvSpPr>
                <a:spLocks noChangeAspect="1" noChangeArrowheads="1"/>
              </p:cNvSpPr>
              <p:nvPr/>
            </p:nvSpPr>
            <p:spPr bwMode="auto">
              <a:xfrm>
                <a:off x="7551" y="12023"/>
                <a:ext cx="408" cy="408"/>
              </a:xfrm>
              <a:prstGeom prst="flowChartConnector">
                <a:avLst/>
              </a:prstGeom>
              <a:solidFill>
                <a:srgbClr val="FFFFFF"/>
              </a:solidFill>
              <a:ln w="1905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" name="AutoShape 27"/>
              <p:cNvSpPr>
                <a:spLocks noChangeAspect="1" noChangeArrowheads="1"/>
              </p:cNvSpPr>
              <p:nvPr/>
            </p:nvSpPr>
            <p:spPr bwMode="auto">
              <a:xfrm>
                <a:off x="7704" y="12176"/>
                <a:ext cx="102" cy="102"/>
              </a:xfrm>
              <a:prstGeom prst="flowChartConnector">
                <a:avLst/>
              </a:prstGeom>
              <a:solidFill>
                <a:srgbClr val="000000"/>
              </a:solidFill>
              <a:ln w="1905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6959" y="8086"/>
              <a:ext cx="646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24"/>
            <p:cNvSpPr>
              <a:spLocks noChangeArrowheads="1"/>
            </p:cNvSpPr>
            <p:nvPr/>
          </p:nvSpPr>
          <p:spPr bwMode="auto">
            <a:xfrm>
              <a:off x="7707" y="7933"/>
              <a:ext cx="1190" cy="306"/>
            </a:xfrm>
            <a:prstGeom prst="rightArrow">
              <a:avLst>
                <a:gd name="adj1" fmla="val 50000"/>
                <a:gd name="adj2" fmla="val 97222"/>
              </a:avLst>
            </a:prstGeom>
            <a:solidFill>
              <a:srgbClr val="FFFFFF"/>
            </a:solidFill>
            <a:ln w="19050">
              <a:solidFill>
                <a:srgbClr val="8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2530" y="7145"/>
              <a:ext cx="2261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Падающая волна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7506" y="7201"/>
              <a:ext cx="2681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Преломленная</a:t>
              </a:r>
              <a:r>
                <a:rPr kumimoji="0" lang="en-US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</a:t>
              </a:r>
              <a:r>
                <a:rPr kumimoji="0" lang="en-US" alt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волна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260" y="9516"/>
              <a:ext cx="2261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Отраженная волна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23" name="Объект 22"/>
            <p:cNvGraphicFramePr>
              <a:graphicFrameLocks noChangeAspect="1"/>
            </p:cNvGraphicFramePr>
            <p:nvPr/>
          </p:nvGraphicFramePr>
          <p:xfrm>
            <a:off x="4800" y="6845"/>
            <a:ext cx="403" cy="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57" name="Equation" r:id="rId3" imgW="152268" imgH="203024" progId="Equation.DSMT4">
                    <p:embed/>
                  </p:oleObj>
                </mc:Choice>
                <mc:Fallback>
                  <p:oleObj name="Equation" r:id="rId3" imgW="152268" imgH="203024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6845"/>
                          <a:ext cx="403" cy="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Объект 23"/>
            <p:cNvGraphicFramePr>
              <a:graphicFrameLocks noChangeAspect="1"/>
            </p:cNvGraphicFramePr>
            <p:nvPr/>
          </p:nvGraphicFramePr>
          <p:xfrm>
            <a:off x="5242" y="7474"/>
            <a:ext cx="369" cy="6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58" name="Equation" r:id="rId5" imgW="139700" imgH="228600" progId="Equation.DSMT4">
                    <p:embed/>
                  </p:oleObj>
                </mc:Choice>
                <mc:Fallback>
                  <p:oleObj name="Equation" r:id="rId5" imgW="139700" imgH="2286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42" y="7474"/>
                          <a:ext cx="369" cy="6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Объект 24"/>
            <p:cNvGraphicFramePr>
              <a:graphicFrameLocks noChangeAspect="1"/>
            </p:cNvGraphicFramePr>
            <p:nvPr/>
          </p:nvGraphicFramePr>
          <p:xfrm>
            <a:off x="4812" y="8399"/>
            <a:ext cx="469" cy="6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59" name="Equation" r:id="rId7" imgW="177646" imgH="241091" progId="Equation.DSMT4">
                    <p:embed/>
                  </p:oleObj>
                </mc:Choice>
                <mc:Fallback>
                  <p:oleObj name="Equation" r:id="rId7" imgW="177646" imgH="241091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2" y="8399"/>
                          <a:ext cx="469" cy="6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Объект 25"/>
            <p:cNvGraphicFramePr>
              <a:graphicFrameLocks noChangeAspect="1"/>
            </p:cNvGraphicFramePr>
            <p:nvPr/>
          </p:nvGraphicFramePr>
          <p:xfrm>
            <a:off x="7141" y="7378"/>
            <a:ext cx="466" cy="6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60" name="Equation" r:id="rId9" imgW="177569" imgH="253670" progId="Equation.DSMT4">
                    <p:embed/>
                  </p:oleObj>
                </mc:Choice>
                <mc:Fallback>
                  <p:oleObj name="Equation" r:id="rId9" imgW="177569" imgH="25367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41" y="7378"/>
                          <a:ext cx="466" cy="6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Объект 26"/>
            <p:cNvGraphicFramePr>
              <a:graphicFrameLocks noChangeAspect="1"/>
            </p:cNvGraphicFramePr>
            <p:nvPr/>
          </p:nvGraphicFramePr>
          <p:xfrm>
            <a:off x="6308" y="6885"/>
            <a:ext cx="537" cy="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61" name="Equation" r:id="rId11" imgW="203112" imgH="241195" progId="Equation.DSMT4">
                    <p:embed/>
                  </p:oleObj>
                </mc:Choice>
                <mc:Fallback>
                  <p:oleObj name="Equation" r:id="rId11" imgW="203112" imgH="241195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8" y="6885"/>
                          <a:ext cx="537" cy="6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Объект 27"/>
            <p:cNvGraphicFramePr>
              <a:graphicFrameLocks noChangeAspect="1"/>
            </p:cNvGraphicFramePr>
            <p:nvPr/>
          </p:nvGraphicFramePr>
          <p:xfrm>
            <a:off x="3870" y="8839"/>
            <a:ext cx="402" cy="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62" name="Equation" r:id="rId13" imgW="152334" imgH="241195" progId="Equation.DSMT4">
                    <p:embed/>
                  </p:oleObj>
                </mc:Choice>
                <mc:Fallback>
                  <p:oleObj name="Equation" r:id="rId13" imgW="152334" imgH="241195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0" y="8839"/>
                          <a:ext cx="402" cy="6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Объект 28"/>
            <p:cNvGraphicFramePr>
              <a:graphicFrameLocks noChangeAspect="1"/>
            </p:cNvGraphicFramePr>
            <p:nvPr/>
          </p:nvGraphicFramePr>
          <p:xfrm>
            <a:off x="4146" y="7854"/>
            <a:ext cx="467" cy="5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63" name="Equation" r:id="rId15" imgW="177569" imgH="202936" progId="Equation.DSMT4">
                    <p:embed/>
                  </p:oleObj>
                </mc:Choice>
                <mc:Fallback>
                  <p:oleObj name="Equation" r:id="rId15" imgW="177569" imgH="202936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6" y="7854"/>
                          <a:ext cx="467" cy="5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4800" y="9223"/>
            <a:ext cx="537" cy="6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36" name="Equation" r:id="rId17" imgW="203112" imgH="241195" progId="Equation.DSMT4">
                    <p:embed/>
                  </p:oleObj>
                </mc:Choice>
                <mc:Fallback>
                  <p:oleObj name="Equation" r:id="rId17" imgW="203112" imgH="241195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9223"/>
                          <a:ext cx="537" cy="6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Объект 30"/>
            <p:cNvGraphicFramePr>
              <a:graphicFrameLocks noChangeAspect="1"/>
            </p:cNvGraphicFramePr>
            <p:nvPr/>
          </p:nvGraphicFramePr>
          <p:xfrm>
            <a:off x="6240" y="7746"/>
            <a:ext cx="571" cy="6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37" name="Equation" r:id="rId19" imgW="215713" imgH="241091" progId="Equation.DSMT4">
                    <p:embed/>
                  </p:oleObj>
                </mc:Choice>
                <mc:Fallback>
                  <p:oleObj name="Equation" r:id="rId19" imgW="215713" imgH="241091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0" y="7746"/>
                          <a:ext cx="571" cy="6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AutoShape 11"/>
            <p:cNvSpPr>
              <a:spLocks noChangeAspect="1" noChangeArrowheads="1"/>
            </p:cNvSpPr>
            <p:nvPr/>
          </p:nvSpPr>
          <p:spPr bwMode="auto">
            <a:xfrm>
              <a:off x="4596" y="9438"/>
              <a:ext cx="199" cy="198"/>
            </a:xfrm>
            <a:prstGeom prst="flowChartSummingJunction">
              <a:avLst/>
            </a:prstGeom>
            <a:solidFill>
              <a:srgbClr val="FFFFFF"/>
            </a:solidFill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Freeform 10"/>
            <p:cNvSpPr>
              <a:spLocks/>
            </p:cNvSpPr>
            <p:nvPr/>
          </p:nvSpPr>
          <p:spPr bwMode="auto">
            <a:xfrm>
              <a:off x="7104" y="8754"/>
              <a:ext cx="2910" cy="1218"/>
            </a:xfrm>
            <a:custGeom>
              <a:avLst/>
              <a:gdLst>
                <a:gd name="T0" fmla="*/ 0 w 2910"/>
                <a:gd name="T1" fmla="*/ 0 h 1218"/>
                <a:gd name="T2" fmla="*/ 0 w 2910"/>
                <a:gd name="T3" fmla="*/ 1218 h 1218"/>
                <a:gd name="T4" fmla="*/ 2910 w 2910"/>
                <a:gd name="T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10" h="1218">
                  <a:moveTo>
                    <a:pt x="0" y="0"/>
                  </a:moveTo>
                  <a:lnTo>
                    <a:pt x="0" y="1218"/>
                  </a:lnTo>
                  <a:lnTo>
                    <a:pt x="2910" y="1218"/>
                  </a:lnTo>
                </a:path>
              </a:pathLst>
            </a:custGeom>
            <a:noFill/>
            <a:ln w="12700">
              <a:solidFill>
                <a:srgbClr val="FF66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4" name="Group 7"/>
            <p:cNvGrpSpPr>
              <a:grpSpLocks noChangeAspect="1"/>
            </p:cNvGrpSpPr>
            <p:nvPr/>
          </p:nvGrpSpPr>
          <p:grpSpPr bwMode="auto">
            <a:xfrm>
              <a:off x="6990" y="9882"/>
              <a:ext cx="222" cy="222"/>
              <a:chOff x="7551" y="12023"/>
              <a:chExt cx="408" cy="408"/>
            </a:xfrm>
          </p:grpSpPr>
          <p:sp>
            <p:nvSpPr>
              <p:cNvPr id="40" name="AutoShape 9"/>
              <p:cNvSpPr>
                <a:spLocks noChangeAspect="1" noChangeArrowheads="1"/>
              </p:cNvSpPr>
              <p:nvPr/>
            </p:nvSpPr>
            <p:spPr bwMode="auto">
              <a:xfrm>
                <a:off x="7551" y="12023"/>
                <a:ext cx="408" cy="408"/>
              </a:xfrm>
              <a:prstGeom prst="flowChartConnector">
                <a:avLst/>
              </a:prstGeom>
              <a:solidFill>
                <a:srgbClr val="FFFFFF"/>
              </a:solidFill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AutoShape 8"/>
              <p:cNvSpPr>
                <a:spLocks noChangeAspect="1" noChangeArrowheads="1"/>
              </p:cNvSpPr>
              <p:nvPr/>
            </p:nvSpPr>
            <p:spPr bwMode="auto">
              <a:xfrm>
                <a:off x="7704" y="12176"/>
                <a:ext cx="102" cy="102"/>
              </a:xfrm>
              <a:prstGeom prst="flowChartConnector">
                <a:avLst/>
              </a:prstGeom>
              <a:solidFill>
                <a:srgbClr val="000000"/>
              </a:solidFill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aphicFrame>
          <p:nvGraphicFramePr>
            <p:cNvPr id="35" name="Объект 34"/>
            <p:cNvGraphicFramePr>
              <a:graphicFrameLocks noChangeAspect="1"/>
            </p:cNvGraphicFramePr>
            <p:nvPr/>
          </p:nvGraphicFramePr>
          <p:xfrm>
            <a:off x="6638" y="8658"/>
            <a:ext cx="369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38" name="Equation" r:id="rId21" imgW="139579" imgH="164957" progId="Equation.DSMT4">
                    <p:embed/>
                  </p:oleObj>
                </mc:Choice>
                <mc:Fallback>
                  <p:oleObj name="Equation" r:id="rId21" imgW="139579" imgH="164957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38" y="8658"/>
                          <a:ext cx="369" cy="4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Объект 35"/>
            <p:cNvGraphicFramePr>
              <a:graphicFrameLocks noChangeAspect="1"/>
            </p:cNvGraphicFramePr>
            <p:nvPr/>
          </p:nvGraphicFramePr>
          <p:xfrm>
            <a:off x="6590" y="9660"/>
            <a:ext cx="402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39" name="Equation" r:id="rId23" imgW="152268" imgH="164957" progId="Equation.DSMT4">
                    <p:embed/>
                  </p:oleObj>
                </mc:Choice>
                <mc:Fallback>
                  <p:oleObj name="Equation" r:id="rId23" imgW="152268" imgH="164957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0" y="9660"/>
                          <a:ext cx="402" cy="4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Объект 36"/>
            <p:cNvGraphicFramePr>
              <a:graphicFrameLocks noChangeAspect="1"/>
            </p:cNvGraphicFramePr>
            <p:nvPr/>
          </p:nvGraphicFramePr>
          <p:xfrm>
            <a:off x="2250" y="6888"/>
            <a:ext cx="402" cy="5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40" name="Equation" r:id="rId25" imgW="152268" imgH="215713" progId="Equation.DSMT4">
                    <p:embed/>
                  </p:oleObj>
                </mc:Choice>
                <mc:Fallback>
                  <p:oleObj name="Equation" r:id="rId25" imgW="152268" imgH="215713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0" y="6888"/>
                          <a:ext cx="402" cy="5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Объект 37"/>
            <p:cNvGraphicFramePr>
              <a:graphicFrameLocks noChangeAspect="1"/>
            </p:cNvGraphicFramePr>
            <p:nvPr/>
          </p:nvGraphicFramePr>
          <p:xfrm>
            <a:off x="9588" y="6888"/>
            <a:ext cx="436" cy="5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41" name="Equation" r:id="rId27" imgW="164885" imgH="215619" progId="Equation.DSMT4">
                    <p:embed/>
                  </p:oleObj>
                </mc:Choice>
                <mc:Fallback>
                  <p:oleObj name="Equation" r:id="rId27" imgW="164885" imgH="215619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88" y="6888"/>
                          <a:ext cx="436" cy="5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Объект 38"/>
            <p:cNvGraphicFramePr>
              <a:graphicFrameLocks noChangeAspect="1"/>
            </p:cNvGraphicFramePr>
            <p:nvPr/>
          </p:nvGraphicFramePr>
          <p:xfrm>
            <a:off x="9492" y="9438"/>
            <a:ext cx="468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42" name="Equation" r:id="rId29" imgW="177492" imgH="164814" progId="Equation.DSMT4">
                    <p:embed/>
                  </p:oleObj>
                </mc:Choice>
                <mc:Fallback>
                  <p:oleObj name="Equation" r:id="rId29" imgW="177492" imgH="164814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92" y="9438"/>
                          <a:ext cx="468" cy="4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6" name="Rectangle 47"/>
          <p:cNvSpPr>
            <a:spLocks noChangeArrowheads="1"/>
          </p:cNvSpPr>
          <p:nvPr/>
        </p:nvSpPr>
        <p:spPr bwMode="auto">
          <a:xfrm>
            <a:off x="1709142" y="-6382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83389"/>
              </p:ext>
            </p:extLst>
          </p:nvPr>
        </p:nvGraphicFramePr>
        <p:xfrm>
          <a:off x="191018" y="260648"/>
          <a:ext cx="1325808" cy="28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Equation" r:id="rId31" imgW="1104840" imgH="241200" progId="Equation.DSMT4">
                  <p:embed/>
                </p:oleObj>
              </mc:Choice>
              <mc:Fallback>
                <p:oleObj name="Equation" r:id="rId31" imgW="1104840" imgH="2412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018" y="260648"/>
                        <a:ext cx="1325808" cy="289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9"/>
          <p:cNvSpPr>
            <a:spLocks noChangeArrowheads="1"/>
          </p:cNvSpPr>
          <p:nvPr/>
        </p:nvSpPr>
        <p:spPr bwMode="auto">
          <a:xfrm>
            <a:off x="1709142" y="-6382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" name="Объект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636889"/>
              </p:ext>
            </p:extLst>
          </p:nvPr>
        </p:nvGraphicFramePr>
        <p:xfrm>
          <a:off x="161273" y="809118"/>
          <a:ext cx="1432512" cy="274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Equation" r:id="rId33" imgW="1193760" imgH="228600" progId="Equation.DSMT4">
                  <p:embed/>
                </p:oleObj>
              </mc:Choice>
              <mc:Fallback>
                <p:oleObj name="Equation" r:id="rId33" imgW="1193760" imgH="2286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73" y="809118"/>
                        <a:ext cx="1432512" cy="274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51"/>
          <p:cNvSpPr>
            <a:spLocks noChangeArrowheads="1"/>
          </p:cNvSpPr>
          <p:nvPr/>
        </p:nvSpPr>
        <p:spPr bwMode="auto">
          <a:xfrm>
            <a:off x="1709142" y="-6382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" name="Объект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196789"/>
              </p:ext>
            </p:extLst>
          </p:nvPr>
        </p:nvGraphicFramePr>
        <p:xfrm>
          <a:off x="191018" y="1361270"/>
          <a:ext cx="1676160" cy="319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Equation" r:id="rId35" imgW="1396800" imgH="266400" progId="Equation.DSMT4">
                  <p:embed/>
                </p:oleObj>
              </mc:Choice>
              <mc:Fallback>
                <p:oleObj name="Equation" r:id="rId35" imgW="1396800" imgH="2664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018" y="1361270"/>
                        <a:ext cx="1676160" cy="3196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angle 53"/>
          <p:cNvSpPr>
            <a:spLocks noChangeArrowheads="1"/>
          </p:cNvSpPr>
          <p:nvPr/>
        </p:nvSpPr>
        <p:spPr bwMode="auto">
          <a:xfrm>
            <a:off x="1709142" y="-6382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3" name="Объект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565570"/>
              </p:ext>
            </p:extLst>
          </p:nvPr>
        </p:nvGraphicFramePr>
        <p:xfrm>
          <a:off x="118418" y="1947516"/>
          <a:ext cx="1188432" cy="28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7" imgW="990360" imgH="241200" progId="Equation.DSMT4">
                  <p:embed/>
                </p:oleObj>
              </mc:Choice>
              <mc:Fallback>
                <p:oleObj name="Equation" r:id="rId37" imgW="990360" imgH="2412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18" y="1947516"/>
                        <a:ext cx="1188432" cy="289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" name="Объект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363159"/>
              </p:ext>
            </p:extLst>
          </p:nvPr>
        </p:nvGraphicFramePr>
        <p:xfrm>
          <a:off x="161360" y="3020675"/>
          <a:ext cx="1782864" cy="28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39" imgW="1485720" imgH="241200" progId="Equation.DSMT4">
                  <p:embed/>
                </p:oleObj>
              </mc:Choice>
              <mc:Fallback>
                <p:oleObj name="Equation" r:id="rId39" imgW="1485720" imgH="2412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360" y="3020675"/>
                        <a:ext cx="1782864" cy="289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7" name="Объект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775384"/>
              </p:ext>
            </p:extLst>
          </p:nvPr>
        </p:nvGraphicFramePr>
        <p:xfrm>
          <a:off x="189462" y="3429000"/>
          <a:ext cx="1416960" cy="517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41" imgW="1180800" imgH="431640" progId="Equation.DSMT4">
                  <p:embed/>
                </p:oleObj>
              </mc:Choice>
              <mc:Fallback>
                <p:oleObj name="Equation" r:id="rId41" imgW="1180800" imgH="43164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462" y="3429000"/>
                        <a:ext cx="1416960" cy="5179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9" name="Объект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798098"/>
              </p:ext>
            </p:extLst>
          </p:nvPr>
        </p:nvGraphicFramePr>
        <p:xfrm>
          <a:off x="189462" y="4005064"/>
          <a:ext cx="1462752" cy="517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Equation" r:id="rId43" imgW="1218960" imgH="431640" progId="Equation.DSMT4">
                  <p:embed/>
                </p:oleObj>
              </mc:Choice>
              <mc:Fallback>
                <p:oleObj name="Equation" r:id="rId43" imgW="1218960" imgH="43164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462" y="4005064"/>
                        <a:ext cx="1462752" cy="5179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56692"/>
              </p:ext>
            </p:extLst>
          </p:nvPr>
        </p:nvGraphicFramePr>
        <p:xfrm>
          <a:off x="179661" y="4656763"/>
          <a:ext cx="1295136" cy="517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45" imgW="1079280" imgH="431640" progId="Equation.DSMT4">
                  <p:embed/>
                </p:oleObj>
              </mc:Choice>
              <mc:Fallback>
                <p:oleObj name="Equation" r:id="rId45" imgW="1079280" imgH="431640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61" y="4656763"/>
                        <a:ext cx="1295136" cy="51796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3" name="Объект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89032"/>
              </p:ext>
            </p:extLst>
          </p:nvPr>
        </p:nvGraphicFramePr>
        <p:xfrm>
          <a:off x="176609" y="5366558"/>
          <a:ext cx="1401840" cy="517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Equation" r:id="rId47" imgW="1168200" imgH="431640" progId="Equation.DSMT4">
                  <p:embed/>
                </p:oleObj>
              </mc:Choice>
              <mc:Fallback>
                <p:oleObj name="Equation" r:id="rId47" imgW="1168200" imgH="43164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09" y="5366558"/>
                        <a:ext cx="1401840" cy="51796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ectangle 8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5" name="Объект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318422"/>
              </p:ext>
            </p:extLst>
          </p:nvPr>
        </p:nvGraphicFramePr>
        <p:xfrm>
          <a:off x="157169" y="2443185"/>
          <a:ext cx="1219104" cy="28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2" name="Equation" r:id="rId49" imgW="1015920" imgH="241200" progId="Equation.DSMT4">
                  <p:embed/>
                </p:oleObj>
              </mc:Choice>
              <mc:Fallback>
                <p:oleObj name="Equation" r:id="rId49" imgW="1015920" imgH="241200" progId="Equation.DSMT4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9" y="2443185"/>
                        <a:ext cx="1219104" cy="289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Rectangle 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7" name="Объект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080896"/>
              </p:ext>
            </p:extLst>
          </p:nvPr>
        </p:nvGraphicFramePr>
        <p:xfrm>
          <a:off x="130980" y="6036149"/>
          <a:ext cx="2300832" cy="624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3" name="Equation" r:id="rId51" imgW="1917360" imgH="520560" progId="Equation.DSMT4">
                  <p:embed/>
                </p:oleObj>
              </mc:Choice>
              <mc:Fallback>
                <p:oleObj name="Equation" r:id="rId51" imgW="1917360" imgH="520560" progId="Equation.DSMT4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80" y="6036149"/>
                        <a:ext cx="2300832" cy="624672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59025" y="2441184"/>
            <a:ext cx="657718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3333CC"/>
                </a:solidFill>
              </a:rPr>
              <a:t>Размер шрифта меньше, чем на этом слайде, делать не следует.</a:t>
            </a:r>
          </a:p>
          <a:p>
            <a:endParaRPr lang="ru-RU" sz="1400" dirty="0" smtClean="0">
              <a:solidFill>
                <a:srgbClr val="3333CC"/>
              </a:solidFill>
            </a:endParaRPr>
          </a:p>
          <a:p>
            <a:r>
              <a:rPr lang="ru-RU" sz="1400" dirty="0" smtClean="0">
                <a:solidFill>
                  <a:srgbClr val="3333CC"/>
                </a:solidFill>
              </a:rPr>
              <a:t>Вас обязательно спросят: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3333CC"/>
                </a:solidFill>
              </a:rPr>
              <a:t>Что изображено на рисунке?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3333CC"/>
                </a:solidFill>
              </a:rPr>
              <a:t>Откуда следуют формулы 1)…5)?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3333CC"/>
                </a:solidFill>
              </a:rPr>
              <a:t>Как получены формулы 9)…11)?</a:t>
            </a:r>
          </a:p>
          <a:p>
            <a:endParaRPr lang="ru-RU" sz="1400" dirty="0" smtClean="0">
              <a:solidFill>
                <a:srgbClr val="3333CC"/>
              </a:solidFill>
            </a:endParaRPr>
          </a:p>
          <a:p>
            <a:r>
              <a:rPr lang="ru-RU" sz="1400" dirty="0" smtClean="0">
                <a:solidFill>
                  <a:srgbClr val="3333CC"/>
                </a:solidFill>
              </a:rPr>
              <a:t>Если вы затрудняетесь ответит на эти вопросы, то </a:t>
            </a:r>
            <a:r>
              <a:rPr lang="ru-RU" sz="1400" dirty="0" smtClean="0">
                <a:solidFill>
                  <a:srgbClr val="3333CC"/>
                </a:solidFill>
              </a:rPr>
              <a:t>лучше не </a:t>
            </a:r>
            <a:r>
              <a:rPr lang="ru-RU" sz="1400" dirty="0" smtClean="0">
                <a:solidFill>
                  <a:srgbClr val="3333CC"/>
                </a:solidFill>
              </a:rPr>
              <a:t>пишите</a:t>
            </a:r>
          </a:p>
          <a:p>
            <a:r>
              <a:rPr lang="ru-RU" sz="1400" dirty="0">
                <a:solidFill>
                  <a:srgbClr val="3333CC"/>
                </a:solidFill>
              </a:rPr>
              <a:t>ф</a:t>
            </a:r>
            <a:r>
              <a:rPr lang="ru-RU" sz="1400" dirty="0" smtClean="0">
                <a:solidFill>
                  <a:srgbClr val="3333CC"/>
                </a:solidFill>
              </a:rPr>
              <a:t>ормулы 1)…8), а сразу перейдите к обсуждению основных </a:t>
            </a:r>
            <a:r>
              <a:rPr lang="ru-RU" sz="1400" dirty="0" smtClean="0">
                <a:solidFill>
                  <a:srgbClr val="3333CC"/>
                </a:solidFill>
              </a:rPr>
              <a:t>результатов,</a:t>
            </a:r>
            <a:endParaRPr lang="ru-RU" sz="1400" dirty="0" smtClean="0">
              <a:solidFill>
                <a:srgbClr val="3333CC"/>
              </a:solidFill>
            </a:endParaRPr>
          </a:p>
          <a:p>
            <a:r>
              <a:rPr lang="ru-RU" sz="1400" dirty="0">
                <a:solidFill>
                  <a:srgbClr val="3333CC"/>
                </a:solidFill>
              </a:rPr>
              <a:t>к</a:t>
            </a:r>
            <a:r>
              <a:rPr lang="ru-RU" sz="1400" dirty="0" smtClean="0">
                <a:solidFill>
                  <a:srgbClr val="3333CC"/>
                </a:solidFill>
              </a:rPr>
              <a:t>оторые вытекают из формул 9)…11)</a:t>
            </a:r>
          </a:p>
          <a:p>
            <a:endParaRPr lang="ru-RU" sz="1400" dirty="0" smtClean="0">
              <a:solidFill>
                <a:srgbClr val="3333CC"/>
              </a:solidFill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Лучше вовсе не выносить на слайд формулы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или</a:t>
            </a:r>
            <a:r>
              <a:rPr lang="ru-RU" sz="1400" dirty="0" smtClean="0">
                <a:solidFill>
                  <a:srgbClr val="FF0000"/>
                </a:solidFill>
              </a:rPr>
              <a:t> рисунки, чем 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привести их без понимания. Все, что вы привели на слайде, 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должно быть вам понятно.</a:t>
            </a:r>
          </a:p>
          <a:p>
            <a:endParaRPr lang="ru-RU" sz="1400" dirty="0" smtClean="0">
              <a:solidFill>
                <a:srgbClr val="3333CC"/>
              </a:solidFill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Если по вынесенной на слайд информации вы 2-3 раза ответите «не знаю» 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или ответите неправильно, преподаватель может прекратить обсуждение и </a:t>
            </a:r>
          </a:p>
          <a:p>
            <a:r>
              <a:rPr lang="ru-RU" sz="1400" dirty="0">
                <a:solidFill>
                  <a:srgbClr val="FF0000"/>
                </a:solidFill>
              </a:rPr>
              <a:t>п</a:t>
            </a:r>
            <a:r>
              <a:rPr lang="ru-RU" sz="1400" dirty="0" smtClean="0">
                <a:solidFill>
                  <a:srgbClr val="FF0000"/>
                </a:solidFill>
              </a:rPr>
              <a:t>оставить за ответ 0 баллов.</a:t>
            </a:r>
          </a:p>
          <a:p>
            <a:endParaRPr lang="ru-RU" sz="1400" dirty="0" smtClean="0">
              <a:solidFill>
                <a:srgbClr val="3333CC"/>
              </a:solidFill>
            </a:endParaRPr>
          </a:p>
          <a:p>
            <a:pPr marL="342900" indent="-342900">
              <a:buAutoNum type="arabicPeriod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3274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0840" y="59116"/>
            <a:ext cx="6033537" cy="418058"/>
          </a:xfrm>
        </p:spPr>
        <p:txBody>
          <a:bodyPr/>
          <a:lstStyle/>
          <a:p>
            <a:r>
              <a:rPr lang="ru-RU" sz="1400" b="1" dirty="0" smtClean="0">
                <a:solidFill>
                  <a:srgbClr val="3333CC"/>
                </a:solidFill>
              </a:rPr>
              <a:t>Поляризация при отражении и преломлении</a:t>
            </a:r>
            <a:endParaRPr lang="ru-RU" sz="1400" b="1" dirty="0">
              <a:solidFill>
                <a:srgbClr val="3333CC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664" y="4311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008142"/>
              </p:ext>
            </p:extLst>
          </p:nvPr>
        </p:nvGraphicFramePr>
        <p:xfrm>
          <a:off x="278481" y="4726352"/>
          <a:ext cx="1843776" cy="502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01" name="Equation" r:id="rId3" imgW="1536480" imgH="419040" progId="Equation.DSMT4">
                  <p:embed/>
                </p:oleObj>
              </mc:Choice>
              <mc:Fallback>
                <p:oleObj name="Equation" r:id="rId3" imgW="153648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81" y="4726352"/>
                        <a:ext cx="1843776" cy="5028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47664" y="4311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547664" y="4311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730063"/>
              </p:ext>
            </p:extLst>
          </p:nvPr>
        </p:nvGraphicFramePr>
        <p:xfrm>
          <a:off x="311489" y="4089628"/>
          <a:ext cx="1706832" cy="502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02" name="Equation" r:id="rId5" imgW="1422360" imgH="419040" progId="Equation.DSMT4">
                  <p:embed/>
                </p:oleObj>
              </mc:Choice>
              <mc:Fallback>
                <p:oleObj name="Equation" r:id="rId5" imgW="142236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89" y="4089628"/>
                        <a:ext cx="1706832" cy="5028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59"/>
          <p:cNvSpPr>
            <a:spLocks noChangeArrowheads="1"/>
          </p:cNvSpPr>
          <p:nvPr/>
        </p:nvSpPr>
        <p:spPr bwMode="auto">
          <a:xfrm>
            <a:off x="4716016" y="249803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6" name="Объект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945369"/>
              </p:ext>
            </p:extLst>
          </p:nvPr>
        </p:nvGraphicFramePr>
        <p:xfrm>
          <a:off x="359845" y="3190154"/>
          <a:ext cx="1097280" cy="319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03" name="Equation" r:id="rId7" imgW="914400" imgH="266400" progId="Equation.DSMT4">
                  <p:embed/>
                </p:oleObj>
              </mc:Choice>
              <mc:Fallback>
                <p:oleObj name="Equation" r:id="rId7" imgW="9144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9845" y="3190154"/>
                        <a:ext cx="1097280" cy="319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" name="Rectangle 392"/>
          <p:cNvSpPr>
            <a:spLocks noChangeArrowheads="1"/>
          </p:cNvSpPr>
          <p:nvPr/>
        </p:nvSpPr>
        <p:spPr bwMode="auto">
          <a:xfrm>
            <a:off x="5249734" y="41442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1" name="Rectangle 44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92" name="Group 393"/>
          <p:cNvGrpSpPr>
            <a:grpSpLocks noChangeAspect="1"/>
          </p:cNvGrpSpPr>
          <p:nvPr/>
        </p:nvGrpSpPr>
        <p:grpSpPr bwMode="auto">
          <a:xfrm>
            <a:off x="297662" y="629450"/>
            <a:ext cx="2906186" cy="2079470"/>
            <a:chOff x="1770" y="8204"/>
            <a:chExt cx="5730" cy="4101"/>
          </a:xfrm>
        </p:grpSpPr>
        <p:sp>
          <p:nvSpPr>
            <p:cNvPr id="193" name="AutoShape 441"/>
            <p:cNvSpPr>
              <a:spLocks noChangeAspect="1" noChangeArrowheads="1" noTextEdit="1"/>
            </p:cNvSpPr>
            <p:nvPr/>
          </p:nvSpPr>
          <p:spPr bwMode="auto">
            <a:xfrm>
              <a:off x="1770" y="8204"/>
              <a:ext cx="5730" cy="4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" name="Freeform 440"/>
            <p:cNvSpPr>
              <a:spLocks/>
            </p:cNvSpPr>
            <p:nvPr/>
          </p:nvSpPr>
          <p:spPr bwMode="auto">
            <a:xfrm>
              <a:off x="2119" y="8677"/>
              <a:ext cx="4080" cy="1664"/>
            </a:xfrm>
            <a:custGeom>
              <a:avLst/>
              <a:gdLst>
                <a:gd name="T0" fmla="*/ 0 w 4080"/>
                <a:gd name="T1" fmla="*/ 0 h 1662"/>
                <a:gd name="T2" fmla="*/ 2190 w 4080"/>
                <a:gd name="T3" fmla="*/ 1662 h 1662"/>
                <a:gd name="T4" fmla="*/ 4080 w 4080"/>
                <a:gd name="T5" fmla="*/ 198 h 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0" h="1662">
                  <a:moveTo>
                    <a:pt x="0" y="0"/>
                  </a:moveTo>
                  <a:lnTo>
                    <a:pt x="2190" y="1662"/>
                  </a:lnTo>
                  <a:lnTo>
                    <a:pt x="4080" y="19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" name="Rectangle 439"/>
            <p:cNvSpPr>
              <a:spLocks noChangeArrowheads="1"/>
            </p:cNvSpPr>
            <p:nvPr/>
          </p:nvSpPr>
          <p:spPr bwMode="auto">
            <a:xfrm>
              <a:off x="2261" y="10368"/>
              <a:ext cx="5239" cy="193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" name="Line 438"/>
            <p:cNvSpPr>
              <a:spLocks noChangeShapeType="1"/>
            </p:cNvSpPr>
            <p:nvPr/>
          </p:nvSpPr>
          <p:spPr bwMode="auto">
            <a:xfrm>
              <a:off x="4296" y="8677"/>
              <a:ext cx="1" cy="33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7" name="Line 437"/>
            <p:cNvSpPr>
              <a:spLocks noChangeShapeType="1"/>
            </p:cNvSpPr>
            <p:nvPr/>
          </p:nvSpPr>
          <p:spPr bwMode="auto">
            <a:xfrm flipH="1">
              <a:off x="2573" y="8966"/>
              <a:ext cx="349" cy="43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8" name="AutoShape 436"/>
            <p:cNvSpPr>
              <a:spLocks noChangeArrowheads="1"/>
            </p:cNvSpPr>
            <p:nvPr/>
          </p:nvSpPr>
          <p:spPr bwMode="auto">
            <a:xfrm>
              <a:off x="3294" y="9560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9" name="Line 435"/>
            <p:cNvSpPr>
              <a:spLocks noChangeShapeType="1"/>
            </p:cNvSpPr>
            <p:nvPr/>
          </p:nvSpPr>
          <p:spPr bwMode="auto">
            <a:xfrm>
              <a:off x="4285" y="10322"/>
              <a:ext cx="1373" cy="174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0" name="AutoShape 434"/>
            <p:cNvSpPr>
              <a:spLocks noChangeArrowheads="1"/>
            </p:cNvSpPr>
            <p:nvPr/>
          </p:nvSpPr>
          <p:spPr bwMode="auto">
            <a:xfrm>
              <a:off x="2994" y="9332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1" name="AutoShape 433"/>
            <p:cNvSpPr>
              <a:spLocks noChangeArrowheads="1"/>
            </p:cNvSpPr>
            <p:nvPr/>
          </p:nvSpPr>
          <p:spPr bwMode="auto">
            <a:xfrm>
              <a:off x="2699" y="9122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2" name="AutoShape 432"/>
            <p:cNvSpPr>
              <a:spLocks noChangeArrowheads="1"/>
            </p:cNvSpPr>
            <p:nvPr/>
          </p:nvSpPr>
          <p:spPr bwMode="auto">
            <a:xfrm>
              <a:off x="3894" y="10003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3" name="AutoShape 431"/>
            <p:cNvSpPr>
              <a:spLocks noChangeArrowheads="1"/>
            </p:cNvSpPr>
            <p:nvPr/>
          </p:nvSpPr>
          <p:spPr bwMode="auto">
            <a:xfrm>
              <a:off x="3588" y="9788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" name="AutoShape 430"/>
            <p:cNvSpPr>
              <a:spLocks noChangeArrowheads="1"/>
            </p:cNvSpPr>
            <p:nvPr/>
          </p:nvSpPr>
          <p:spPr bwMode="auto">
            <a:xfrm>
              <a:off x="5568" y="9284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" name="AutoShape 429"/>
            <p:cNvSpPr>
              <a:spLocks noChangeArrowheads="1"/>
            </p:cNvSpPr>
            <p:nvPr/>
          </p:nvSpPr>
          <p:spPr bwMode="auto">
            <a:xfrm>
              <a:off x="5880" y="9026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" name="AutoShape 428"/>
            <p:cNvSpPr>
              <a:spLocks noChangeArrowheads="1"/>
            </p:cNvSpPr>
            <p:nvPr/>
          </p:nvSpPr>
          <p:spPr bwMode="auto">
            <a:xfrm>
              <a:off x="4620" y="9992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" name="AutoShape 427"/>
            <p:cNvSpPr>
              <a:spLocks noChangeArrowheads="1"/>
            </p:cNvSpPr>
            <p:nvPr/>
          </p:nvSpPr>
          <p:spPr bwMode="auto">
            <a:xfrm>
              <a:off x="4920" y="9758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" name="AutoShape 426"/>
            <p:cNvSpPr>
              <a:spLocks noChangeArrowheads="1"/>
            </p:cNvSpPr>
            <p:nvPr/>
          </p:nvSpPr>
          <p:spPr bwMode="auto">
            <a:xfrm>
              <a:off x="5244" y="9530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" name="Line 425"/>
            <p:cNvSpPr>
              <a:spLocks noChangeShapeType="1"/>
            </p:cNvSpPr>
            <p:nvPr/>
          </p:nvSpPr>
          <p:spPr bwMode="auto">
            <a:xfrm flipH="1">
              <a:off x="2874" y="9182"/>
              <a:ext cx="348" cy="43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" name="Line 424"/>
            <p:cNvSpPr>
              <a:spLocks noChangeShapeType="1"/>
            </p:cNvSpPr>
            <p:nvPr/>
          </p:nvSpPr>
          <p:spPr bwMode="auto">
            <a:xfrm flipH="1">
              <a:off x="3156" y="9404"/>
              <a:ext cx="348" cy="43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" name="Line 423"/>
            <p:cNvSpPr>
              <a:spLocks noChangeShapeType="1"/>
            </p:cNvSpPr>
            <p:nvPr/>
          </p:nvSpPr>
          <p:spPr bwMode="auto">
            <a:xfrm flipH="1">
              <a:off x="3456" y="9644"/>
              <a:ext cx="348" cy="4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2" name="Line 422"/>
            <p:cNvSpPr>
              <a:spLocks noChangeShapeType="1"/>
            </p:cNvSpPr>
            <p:nvPr/>
          </p:nvSpPr>
          <p:spPr bwMode="auto">
            <a:xfrm flipH="1">
              <a:off x="3775" y="9831"/>
              <a:ext cx="347" cy="43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3" name="Line 421"/>
            <p:cNvSpPr>
              <a:spLocks noChangeShapeType="1"/>
            </p:cNvSpPr>
            <p:nvPr/>
          </p:nvSpPr>
          <p:spPr bwMode="auto">
            <a:xfrm flipH="1">
              <a:off x="4194" y="10346"/>
              <a:ext cx="456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4" name="Line 420"/>
            <p:cNvSpPr>
              <a:spLocks noChangeShapeType="1"/>
            </p:cNvSpPr>
            <p:nvPr/>
          </p:nvSpPr>
          <p:spPr bwMode="auto">
            <a:xfrm flipH="1">
              <a:off x="4415" y="10607"/>
              <a:ext cx="456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" name="Line 419"/>
            <p:cNvSpPr>
              <a:spLocks noChangeShapeType="1"/>
            </p:cNvSpPr>
            <p:nvPr/>
          </p:nvSpPr>
          <p:spPr bwMode="auto">
            <a:xfrm flipH="1">
              <a:off x="4625" y="10870"/>
              <a:ext cx="456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6" name="Line 418"/>
            <p:cNvSpPr>
              <a:spLocks noChangeShapeType="1"/>
            </p:cNvSpPr>
            <p:nvPr/>
          </p:nvSpPr>
          <p:spPr bwMode="auto">
            <a:xfrm flipH="1">
              <a:off x="4860" y="11197"/>
              <a:ext cx="456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7" name="AutoShape 417"/>
            <p:cNvSpPr>
              <a:spLocks noChangeArrowheads="1"/>
            </p:cNvSpPr>
            <p:nvPr/>
          </p:nvSpPr>
          <p:spPr bwMode="auto">
            <a:xfrm>
              <a:off x="4794" y="10988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8" name="Line 416"/>
            <p:cNvSpPr>
              <a:spLocks noChangeShapeType="1"/>
            </p:cNvSpPr>
            <p:nvPr/>
          </p:nvSpPr>
          <p:spPr bwMode="auto">
            <a:xfrm>
              <a:off x="2238" y="8768"/>
              <a:ext cx="204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9" name="Line 415"/>
            <p:cNvSpPr>
              <a:spLocks noChangeShapeType="1"/>
            </p:cNvSpPr>
            <p:nvPr/>
          </p:nvSpPr>
          <p:spPr bwMode="auto">
            <a:xfrm flipV="1">
              <a:off x="6048" y="8888"/>
              <a:ext cx="12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0" name="Line 414"/>
            <p:cNvSpPr>
              <a:spLocks noChangeShapeType="1"/>
            </p:cNvSpPr>
            <p:nvPr/>
          </p:nvSpPr>
          <p:spPr bwMode="auto">
            <a:xfrm>
              <a:off x="5358" y="11666"/>
              <a:ext cx="180" cy="2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" name="Arc 413"/>
            <p:cNvSpPr>
              <a:spLocks/>
            </p:cNvSpPr>
            <p:nvPr/>
          </p:nvSpPr>
          <p:spPr bwMode="auto">
            <a:xfrm>
              <a:off x="3745" y="9634"/>
              <a:ext cx="566" cy="708"/>
            </a:xfrm>
            <a:custGeom>
              <a:avLst/>
              <a:gdLst>
                <a:gd name="G0" fmla="+- 16397 0 0"/>
                <a:gd name="G1" fmla="+- 21600 0 0"/>
                <a:gd name="G2" fmla="+- 21600 0 0"/>
                <a:gd name="T0" fmla="*/ 0 w 17287"/>
                <a:gd name="T1" fmla="*/ 7539 h 21600"/>
                <a:gd name="T2" fmla="*/ 17287 w 17287"/>
                <a:gd name="T3" fmla="*/ 18 h 21600"/>
                <a:gd name="T4" fmla="*/ 16397 w 1728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87" h="21600" fill="none" extrusionOk="0">
                  <a:moveTo>
                    <a:pt x="0" y="7539"/>
                  </a:moveTo>
                  <a:cubicBezTo>
                    <a:pt x="4103" y="2753"/>
                    <a:pt x="10093" y="0"/>
                    <a:pt x="16397" y="0"/>
                  </a:cubicBezTo>
                  <a:cubicBezTo>
                    <a:pt x="16693" y="0"/>
                    <a:pt x="16990" y="6"/>
                    <a:pt x="17286" y="18"/>
                  </a:cubicBezTo>
                </a:path>
                <a:path w="17287" h="21600" stroke="0" extrusionOk="0">
                  <a:moveTo>
                    <a:pt x="0" y="7539"/>
                  </a:moveTo>
                  <a:cubicBezTo>
                    <a:pt x="4103" y="2753"/>
                    <a:pt x="10093" y="0"/>
                    <a:pt x="16397" y="0"/>
                  </a:cubicBezTo>
                  <a:cubicBezTo>
                    <a:pt x="16693" y="0"/>
                    <a:pt x="16990" y="6"/>
                    <a:pt x="17286" y="18"/>
                  </a:cubicBezTo>
                  <a:lnTo>
                    <a:pt x="163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2" name="Arc 412"/>
            <p:cNvSpPr>
              <a:spLocks/>
            </p:cNvSpPr>
            <p:nvPr/>
          </p:nvSpPr>
          <p:spPr bwMode="auto">
            <a:xfrm>
              <a:off x="4242" y="10352"/>
              <a:ext cx="467" cy="707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4258 w 14258"/>
                <a:gd name="T1" fmla="*/ 16226 h 21563"/>
                <a:gd name="T2" fmla="*/ 1261 w 14258"/>
                <a:gd name="T3" fmla="*/ 21563 h 21563"/>
                <a:gd name="T4" fmla="*/ 0 w 14258"/>
                <a:gd name="T5" fmla="*/ 0 h 21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258" h="21563" fill="none" extrusionOk="0">
                  <a:moveTo>
                    <a:pt x="14257" y="16225"/>
                  </a:moveTo>
                  <a:cubicBezTo>
                    <a:pt x="10641" y="19403"/>
                    <a:pt x="6067" y="21282"/>
                    <a:pt x="1261" y="21563"/>
                  </a:cubicBezTo>
                </a:path>
                <a:path w="14258" h="21563" stroke="0" extrusionOk="0">
                  <a:moveTo>
                    <a:pt x="14257" y="16225"/>
                  </a:moveTo>
                  <a:cubicBezTo>
                    <a:pt x="10641" y="19403"/>
                    <a:pt x="6067" y="21282"/>
                    <a:pt x="1261" y="2156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3" name="Arc 411"/>
            <p:cNvSpPr>
              <a:spLocks/>
            </p:cNvSpPr>
            <p:nvPr/>
          </p:nvSpPr>
          <p:spPr bwMode="auto">
            <a:xfrm>
              <a:off x="4200" y="10292"/>
              <a:ext cx="467" cy="703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4258 w 14258"/>
                <a:gd name="T1" fmla="*/ 16226 h 21455"/>
                <a:gd name="T2" fmla="*/ 2496 w 14258"/>
                <a:gd name="T3" fmla="*/ 21455 h 21455"/>
                <a:gd name="T4" fmla="*/ 0 w 14258"/>
                <a:gd name="T5" fmla="*/ 0 h 21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258" h="21455" fill="none" extrusionOk="0">
                  <a:moveTo>
                    <a:pt x="14257" y="16225"/>
                  </a:moveTo>
                  <a:cubicBezTo>
                    <a:pt x="10959" y="19123"/>
                    <a:pt x="6856" y="20947"/>
                    <a:pt x="2496" y="21455"/>
                  </a:cubicBezTo>
                </a:path>
                <a:path w="14258" h="21455" stroke="0" extrusionOk="0">
                  <a:moveTo>
                    <a:pt x="14257" y="16225"/>
                  </a:moveTo>
                  <a:cubicBezTo>
                    <a:pt x="10959" y="19123"/>
                    <a:pt x="6856" y="20947"/>
                    <a:pt x="2496" y="2145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aphicFrame>
          <p:nvGraphicFramePr>
            <p:cNvPr id="224" name="Объект 223"/>
            <p:cNvGraphicFramePr>
              <a:graphicFrameLocks noChangeAspect="1"/>
            </p:cNvGraphicFramePr>
            <p:nvPr/>
          </p:nvGraphicFramePr>
          <p:xfrm>
            <a:off x="3702" y="9210"/>
            <a:ext cx="369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04" name="Equation" r:id="rId9" imgW="139700" imgH="139700" progId="Equation.DSMT4">
                    <p:embed/>
                  </p:oleObj>
                </mc:Choice>
                <mc:Fallback>
                  <p:oleObj name="Equation" r:id="rId9" imgW="139700" imgH="139700" progId="Equation.DSMT4">
                    <p:embed/>
                    <p:pic>
                      <p:nvPicPr>
                        <p:cNvPr id="0" name="Object 4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2" y="9210"/>
                          <a:ext cx="369" cy="3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" name="Объект 224"/>
            <p:cNvGraphicFramePr>
              <a:graphicFrameLocks noChangeAspect="1"/>
            </p:cNvGraphicFramePr>
            <p:nvPr/>
          </p:nvGraphicFramePr>
          <p:xfrm>
            <a:off x="4314" y="11100"/>
            <a:ext cx="336" cy="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05" name="Equation" r:id="rId11" imgW="126835" imgH="202936" progId="Equation.DSMT4">
                    <p:embed/>
                  </p:oleObj>
                </mc:Choice>
                <mc:Fallback>
                  <p:oleObj name="Equation" r:id="rId11" imgW="126835" imgH="202936" progId="Equation.DSMT4">
                    <p:embed/>
                    <p:pic>
                      <p:nvPicPr>
                        <p:cNvPr id="0" name="Object 40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4" y="11100"/>
                          <a:ext cx="336" cy="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" name="Объект 225"/>
            <p:cNvGraphicFramePr>
              <a:graphicFrameLocks noChangeAspect="1"/>
            </p:cNvGraphicFramePr>
            <p:nvPr/>
          </p:nvGraphicFramePr>
          <p:xfrm>
            <a:off x="5748" y="9690"/>
            <a:ext cx="403" cy="5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06" name="Equation" r:id="rId13" imgW="152268" imgH="215713" progId="Equation.DSMT4">
                    <p:embed/>
                  </p:oleObj>
                </mc:Choice>
                <mc:Fallback>
                  <p:oleObj name="Equation" r:id="rId13" imgW="152268" imgH="215713" progId="Equation.DSMT4">
                    <p:embed/>
                    <p:pic>
                      <p:nvPicPr>
                        <p:cNvPr id="0" name="Object 4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48" y="9690"/>
                          <a:ext cx="403" cy="5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7" name="Объект 226"/>
            <p:cNvGraphicFramePr>
              <a:graphicFrameLocks noChangeAspect="1"/>
            </p:cNvGraphicFramePr>
            <p:nvPr/>
          </p:nvGraphicFramePr>
          <p:xfrm>
            <a:off x="5754" y="10470"/>
            <a:ext cx="437" cy="5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07" name="Equation" r:id="rId15" imgW="164885" imgH="215619" progId="Equation.DSMT4">
                    <p:embed/>
                  </p:oleObj>
                </mc:Choice>
                <mc:Fallback>
                  <p:oleObj name="Equation" r:id="rId15" imgW="164885" imgH="215619" progId="Equation.DSMT4">
                    <p:embed/>
                    <p:pic>
                      <p:nvPicPr>
                        <p:cNvPr id="0" name="Object 4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54" y="10470"/>
                          <a:ext cx="437" cy="5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8" name="Объект 227"/>
            <p:cNvGraphicFramePr>
              <a:graphicFrameLocks noChangeAspect="1"/>
            </p:cNvGraphicFramePr>
            <p:nvPr/>
          </p:nvGraphicFramePr>
          <p:xfrm>
            <a:off x="5340" y="8354"/>
            <a:ext cx="1494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08" name="Equation" r:id="rId17" imgW="799753" imgH="165028" progId="Equation.DSMT4">
                    <p:embed/>
                  </p:oleObj>
                </mc:Choice>
                <mc:Fallback>
                  <p:oleObj name="Equation" r:id="rId17" imgW="799753" imgH="165028" progId="Equation.DSMT4">
                    <p:embed/>
                    <p:pic>
                      <p:nvPicPr>
                        <p:cNvPr id="0" name="Object 4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0" y="8354"/>
                          <a:ext cx="1494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9" name="Объект 228"/>
            <p:cNvGraphicFramePr>
              <a:graphicFrameLocks noChangeAspect="1"/>
            </p:cNvGraphicFramePr>
            <p:nvPr/>
          </p:nvGraphicFramePr>
          <p:xfrm>
            <a:off x="4184" y="11948"/>
            <a:ext cx="1803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09" name="Equation" r:id="rId19" imgW="964781" imgH="165028" progId="Equation.DSMT4">
                    <p:embed/>
                  </p:oleObj>
                </mc:Choice>
                <mc:Fallback>
                  <p:oleObj name="Equation" r:id="rId19" imgW="964781" imgH="165028" progId="Equation.DSMT4">
                    <p:embed/>
                    <p:pic>
                      <p:nvPicPr>
                        <p:cNvPr id="0" name="Object 4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4" y="11948"/>
                          <a:ext cx="1803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0" name="Объект 229"/>
            <p:cNvGraphicFramePr>
              <a:graphicFrameLocks noChangeAspect="1"/>
            </p:cNvGraphicFramePr>
            <p:nvPr/>
          </p:nvGraphicFramePr>
          <p:xfrm>
            <a:off x="2281" y="8354"/>
            <a:ext cx="1328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10" name="Equation" r:id="rId21" imgW="710891" imgH="152334" progId="Equation.DSMT4">
                    <p:embed/>
                  </p:oleObj>
                </mc:Choice>
                <mc:Fallback>
                  <p:oleObj name="Equation" r:id="rId21" imgW="710891" imgH="152334" progId="Equation.DSMT4">
                    <p:embed/>
                    <p:pic>
                      <p:nvPicPr>
                        <p:cNvPr id="0" name="Object 4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1" y="8354"/>
                          <a:ext cx="1328" cy="2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1" name="AutoShape 403"/>
            <p:cNvSpPr>
              <a:spLocks noChangeArrowheads="1"/>
            </p:cNvSpPr>
            <p:nvPr/>
          </p:nvSpPr>
          <p:spPr bwMode="auto">
            <a:xfrm>
              <a:off x="4584" y="10731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2" name="AutoShape 402"/>
            <p:cNvSpPr>
              <a:spLocks noChangeArrowheads="1"/>
            </p:cNvSpPr>
            <p:nvPr/>
          </p:nvSpPr>
          <p:spPr bwMode="auto">
            <a:xfrm>
              <a:off x="4381" y="10458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3" name="AutoShape 401"/>
            <p:cNvSpPr>
              <a:spLocks noChangeArrowheads="1"/>
            </p:cNvSpPr>
            <p:nvPr/>
          </p:nvSpPr>
          <p:spPr bwMode="auto">
            <a:xfrm>
              <a:off x="5039" y="11289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4" name="Line 400"/>
            <p:cNvSpPr>
              <a:spLocks noChangeShapeType="1"/>
            </p:cNvSpPr>
            <p:nvPr/>
          </p:nvSpPr>
          <p:spPr bwMode="auto">
            <a:xfrm>
              <a:off x="5403" y="9079"/>
              <a:ext cx="419" cy="4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" name="Line 399"/>
            <p:cNvSpPr>
              <a:spLocks noChangeShapeType="1"/>
            </p:cNvSpPr>
            <p:nvPr/>
          </p:nvSpPr>
          <p:spPr bwMode="auto">
            <a:xfrm flipH="1">
              <a:off x="5158" y="11521"/>
              <a:ext cx="456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6" name="Line 398"/>
            <p:cNvSpPr>
              <a:spLocks noChangeShapeType="1"/>
            </p:cNvSpPr>
            <p:nvPr/>
          </p:nvSpPr>
          <p:spPr bwMode="auto">
            <a:xfrm>
              <a:off x="5732" y="8851"/>
              <a:ext cx="419" cy="4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7" name="Line 397"/>
            <p:cNvSpPr>
              <a:spLocks noChangeShapeType="1"/>
            </p:cNvSpPr>
            <p:nvPr/>
          </p:nvSpPr>
          <p:spPr bwMode="auto">
            <a:xfrm>
              <a:off x="5081" y="9350"/>
              <a:ext cx="419" cy="4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8" name="Line 396"/>
            <p:cNvSpPr>
              <a:spLocks noChangeShapeType="1"/>
            </p:cNvSpPr>
            <p:nvPr/>
          </p:nvSpPr>
          <p:spPr bwMode="auto">
            <a:xfrm>
              <a:off x="4794" y="9581"/>
              <a:ext cx="419" cy="4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9" name="Line 395"/>
            <p:cNvSpPr>
              <a:spLocks noChangeShapeType="1"/>
            </p:cNvSpPr>
            <p:nvPr/>
          </p:nvSpPr>
          <p:spPr bwMode="auto">
            <a:xfrm>
              <a:off x="4452" y="9788"/>
              <a:ext cx="419" cy="4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0" name="AutoShape 394"/>
            <p:cNvSpPr>
              <a:spLocks noChangeArrowheads="1"/>
            </p:cNvSpPr>
            <p:nvPr/>
          </p:nvSpPr>
          <p:spPr bwMode="auto">
            <a:xfrm>
              <a:off x="5316" y="11639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9" name="Rectangle 5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5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5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816348"/>
              </p:ext>
            </p:extLst>
          </p:nvPr>
        </p:nvGraphicFramePr>
        <p:xfrm>
          <a:off x="251520" y="5734464"/>
          <a:ext cx="2438208" cy="502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1" name="Equation" r:id="rId23" imgW="2031840" imgH="419040" progId="Equation.DSMT4">
                  <p:embed/>
                </p:oleObj>
              </mc:Choice>
              <mc:Fallback>
                <p:oleObj name="Equation" r:id="rId23" imgW="2031840" imgH="419040" progId="Equation.DSMT4">
                  <p:embed/>
                  <p:pic>
                    <p:nvPicPr>
                      <p:cNvPr id="0" name="Object 5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734464"/>
                        <a:ext cx="2438208" cy="5028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5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746639"/>
              </p:ext>
            </p:extLst>
          </p:nvPr>
        </p:nvGraphicFramePr>
        <p:xfrm>
          <a:off x="278481" y="6310528"/>
          <a:ext cx="1920240" cy="502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2" name="Equation" r:id="rId25" imgW="1600200" imgH="419040" progId="Equation.DSMT4">
                  <p:embed/>
                </p:oleObj>
              </mc:Choice>
              <mc:Fallback>
                <p:oleObj name="Equation" r:id="rId25" imgW="1600200" imgH="419040" progId="Equation.DSMT4">
                  <p:embed/>
                  <p:pic>
                    <p:nvPicPr>
                      <p:cNvPr id="0" name="Object 5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81" y="6310528"/>
                        <a:ext cx="1920240" cy="5028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74860" y="2747302"/>
            <a:ext cx="1688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3333CC"/>
                </a:solidFill>
              </a:rPr>
              <a:t>Падающая волна</a:t>
            </a:r>
            <a:r>
              <a:rPr lang="ru-RU" sz="1400" dirty="0" smtClean="0"/>
              <a:t>:</a:t>
            </a:r>
            <a:endParaRPr lang="ru-RU" sz="14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65034" y="3584601"/>
            <a:ext cx="1812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3333CC"/>
                </a:solidFill>
              </a:rPr>
              <a:t>Отраженная волна</a:t>
            </a:r>
            <a:r>
              <a:rPr lang="ru-RU" sz="1400" dirty="0" smtClean="0"/>
              <a:t>:</a:t>
            </a:r>
            <a:endParaRPr lang="ru-RU" sz="1400" dirty="0"/>
          </a:p>
        </p:txBody>
      </p:sp>
      <p:sp>
        <p:nvSpPr>
          <p:cNvPr id="124" name="TextBox 123"/>
          <p:cNvSpPr txBox="1"/>
          <p:nvPr/>
        </p:nvSpPr>
        <p:spPr>
          <a:xfrm>
            <a:off x="267130" y="5291916"/>
            <a:ext cx="204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3333CC"/>
                </a:solidFill>
              </a:rPr>
              <a:t>Преломленная волна</a:t>
            </a:r>
            <a:r>
              <a:rPr lang="ru-RU" dirty="0" smtClean="0">
                <a:solidFill>
                  <a:srgbClr val="3333CC"/>
                </a:solidFill>
              </a:rPr>
              <a:t>:</a:t>
            </a:r>
            <a:endParaRPr lang="ru-RU" dirty="0">
              <a:solidFill>
                <a:srgbClr val="3333CC"/>
              </a:solidFill>
            </a:endParaRPr>
          </a:p>
        </p:txBody>
      </p:sp>
      <p:grpSp>
        <p:nvGrpSpPr>
          <p:cNvPr id="75" name="Group 350"/>
          <p:cNvGrpSpPr>
            <a:grpSpLocks noChangeAspect="1"/>
          </p:cNvGrpSpPr>
          <p:nvPr/>
        </p:nvGrpSpPr>
        <p:grpSpPr bwMode="auto">
          <a:xfrm>
            <a:off x="5433842" y="620688"/>
            <a:ext cx="2940981" cy="2104367"/>
            <a:chOff x="1770" y="8204"/>
            <a:chExt cx="5730" cy="4101"/>
          </a:xfrm>
        </p:grpSpPr>
        <p:sp>
          <p:nvSpPr>
            <p:cNvPr id="76" name="AutoShape 391"/>
            <p:cNvSpPr>
              <a:spLocks noChangeAspect="1" noChangeArrowheads="1" noTextEdit="1"/>
            </p:cNvSpPr>
            <p:nvPr/>
          </p:nvSpPr>
          <p:spPr bwMode="auto">
            <a:xfrm>
              <a:off x="1770" y="8204"/>
              <a:ext cx="5730" cy="4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Freeform 390"/>
            <p:cNvSpPr>
              <a:spLocks/>
            </p:cNvSpPr>
            <p:nvPr/>
          </p:nvSpPr>
          <p:spPr bwMode="auto">
            <a:xfrm>
              <a:off x="2119" y="8677"/>
              <a:ext cx="4080" cy="1664"/>
            </a:xfrm>
            <a:custGeom>
              <a:avLst/>
              <a:gdLst>
                <a:gd name="T0" fmla="*/ 0 w 4080"/>
                <a:gd name="T1" fmla="*/ 0 h 1662"/>
                <a:gd name="T2" fmla="*/ 2190 w 4080"/>
                <a:gd name="T3" fmla="*/ 1662 h 1662"/>
                <a:gd name="T4" fmla="*/ 4080 w 4080"/>
                <a:gd name="T5" fmla="*/ 198 h 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0" h="1662">
                  <a:moveTo>
                    <a:pt x="0" y="0"/>
                  </a:moveTo>
                  <a:lnTo>
                    <a:pt x="2190" y="1662"/>
                  </a:lnTo>
                  <a:lnTo>
                    <a:pt x="4080" y="19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Rectangle 389"/>
            <p:cNvSpPr>
              <a:spLocks noChangeArrowheads="1"/>
            </p:cNvSpPr>
            <p:nvPr/>
          </p:nvSpPr>
          <p:spPr bwMode="auto">
            <a:xfrm>
              <a:off x="2261" y="10341"/>
              <a:ext cx="5239" cy="193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Line 388"/>
            <p:cNvSpPr>
              <a:spLocks noChangeShapeType="1"/>
            </p:cNvSpPr>
            <p:nvPr/>
          </p:nvSpPr>
          <p:spPr bwMode="auto">
            <a:xfrm>
              <a:off x="4296" y="8677"/>
              <a:ext cx="1" cy="33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Line 387"/>
            <p:cNvSpPr>
              <a:spLocks noChangeShapeType="1"/>
            </p:cNvSpPr>
            <p:nvPr/>
          </p:nvSpPr>
          <p:spPr bwMode="auto">
            <a:xfrm flipH="1">
              <a:off x="2573" y="8966"/>
              <a:ext cx="349" cy="43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AutoShape 386"/>
            <p:cNvSpPr>
              <a:spLocks noChangeArrowheads="1"/>
            </p:cNvSpPr>
            <p:nvPr/>
          </p:nvSpPr>
          <p:spPr bwMode="auto">
            <a:xfrm>
              <a:off x="3294" y="9560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" name="Line 385"/>
            <p:cNvSpPr>
              <a:spLocks noChangeShapeType="1"/>
            </p:cNvSpPr>
            <p:nvPr/>
          </p:nvSpPr>
          <p:spPr bwMode="auto">
            <a:xfrm>
              <a:off x="4285" y="10322"/>
              <a:ext cx="1373" cy="174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3" name="AutoShape 384"/>
            <p:cNvSpPr>
              <a:spLocks noChangeArrowheads="1"/>
            </p:cNvSpPr>
            <p:nvPr/>
          </p:nvSpPr>
          <p:spPr bwMode="auto">
            <a:xfrm>
              <a:off x="2994" y="9332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AutoShape 383"/>
            <p:cNvSpPr>
              <a:spLocks noChangeArrowheads="1"/>
            </p:cNvSpPr>
            <p:nvPr/>
          </p:nvSpPr>
          <p:spPr bwMode="auto">
            <a:xfrm>
              <a:off x="2699" y="9122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AutoShape 382"/>
            <p:cNvSpPr>
              <a:spLocks noChangeArrowheads="1"/>
            </p:cNvSpPr>
            <p:nvPr/>
          </p:nvSpPr>
          <p:spPr bwMode="auto">
            <a:xfrm>
              <a:off x="3894" y="10003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AutoShape 381"/>
            <p:cNvSpPr>
              <a:spLocks noChangeArrowheads="1"/>
            </p:cNvSpPr>
            <p:nvPr/>
          </p:nvSpPr>
          <p:spPr bwMode="auto">
            <a:xfrm>
              <a:off x="3588" y="9788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AutoShape 380"/>
            <p:cNvSpPr>
              <a:spLocks noChangeArrowheads="1"/>
            </p:cNvSpPr>
            <p:nvPr/>
          </p:nvSpPr>
          <p:spPr bwMode="auto">
            <a:xfrm>
              <a:off x="5568" y="9284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AutoShape 379"/>
            <p:cNvSpPr>
              <a:spLocks noChangeArrowheads="1"/>
            </p:cNvSpPr>
            <p:nvPr/>
          </p:nvSpPr>
          <p:spPr bwMode="auto">
            <a:xfrm>
              <a:off x="5880" y="9026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AutoShape 378"/>
            <p:cNvSpPr>
              <a:spLocks noChangeArrowheads="1"/>
            </p:cNvSpPr>
            <p:nvPr/>
          </p:nvSpPr>
          <p:spPr bwMode="auto">
            <a:xfrm>
              <a:off x="4620" y="9992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AutoShape 377"/>
            <p:cNvSpPr>
              <a:spLocks noChangeArrowheads="1"/>
            </p:cNvSpPr>
            <p:nvPr/>
          </p:nvSpPr>
          <p:spPr bwMode="auto">
            <a:xfrm>
              <a:off x="4920" y="9758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AutoShape 376"/>
            <p:cNvSpPr>
              <a:spLocks noChangeArrowheads="1"/>
            </p:cNvSpPr>
            <p:nvPr/>
          </p:nvSpPr>
          <p:spPr bwMode="auto">
            <a:xfrm>
              <a:off x="5244" y="9530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Line 375"/>
            <p:cNvSpPr>
              <a:spLocks noChangeShapeType="1"/>
            </p:cNvSpPr>
            <p:nvPr/>
          </p:nvSpPr>
          <p:spPr bwMode="auto">
            <a:xfrm flipH="1">
              <a:off x="2874" y="9182"/>
              <a:ext cx="348" cy="43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3" name="Line 374"/>
            <p:cNvSpPr>
              <a:spLocks noChangeShapeType="1"/>
            </p:cNvSpPr>
            <p:nvPr/>
          </p:nvSpPr>
          <p:spPr bwMode="auto">
            <a:xfrm flipH="1">
              <a:off x="3156" y="9404"/>
              <a:ext cx="348" cy="43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4" name="Line 373"/>
            <p:cNvSpPr>
              <a:spLocks noChangeShapeType="1"/>
            </p:cNvSpPr>
            <p:nvPr/>
          </p:nvSpPr>
          <p:spPr bwMode="auto">
            <a:xfrm flipH="1">
              <a:off x="3456" y="9644"/>
              <a:ext cx="348" cy="4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" name="Line 372"/>
            <p:cNvSpPr>
              <a:spLocks noChangeShapeType="1"/>
            </p:cNvSpPr>
            <p:nvPr/>
          </p:nvSpPr>
          <p:spPr bwMode="auto">
            <a:xfrm flipH="1">
              <a:off x="3775" y="9831"/>
              <a:ext cx="347" cy="43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6" name="Line 371"/>
            <p:cNvSpPr>
              <a:spLocks noChangeShapeType="1"/>
            </p:cNvSpPr>
            <p:nvPr/>
          </p:nvSpPr>
          <p:spPr bwMode="auto">
            <a:xfrm flipH="1">
              <a:off x="4302" y="10454"/>
              <a:ext cx="456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Line 370"/>
            <p:cNvSpPr>
              <a:spLocks noChangeShapeType="1"/>
            </p:cNvSpPr>
            <p:nvPr/>
          </p:nvSpPr>
          <p:spPr bwMode="auto">
            <a:xfrm flipH="1">
              <a:off x="4536" y="10742"/>
              <a:ext cx="456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" name="Line 369"/>
            <p:cNvSpPr>
              <a:spLocks noChangeShapeType="1"/>
            </p:cNvSpPr>
            <p:nvPr/>
          </p:nvSpPr>
          <p:spPr bwMode="auto">
            <a:xfrm flipH="1">
              <a:off x="4734" y="11036"/>
              <a:ext cx="456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Line 368"/>
            <p:cNvSpPr>
              <a:spLocks noChangeShapeType="1"/>
            </p:cNvSpPr>
            <p:nvPr/>
          </p:nvSpPr>
          <p:spPr bwMode="auto">
            <a:xfrm flipH="1">
              <a:off x="4992" y="11312"/>
              <a:ext cx="456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0" name="AutoShape 367"/>
            <p:cNvSpPr>
              <a:spLocks noChangeArrowheads="1"/>
            </p:cNvSpPr>
            <p:nvPr/>
          </p:nvSpPr>
          <p:spPr bwMode="auto">
            <a:xfrm>
              <a:off x="5165" y="11454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1" name="AutoShape 366"/>
            <p:cNvSpPr>
              <a:spLocks noChangeArrowheads="1"/>
            </p:cNvSpPr>
            <p:nvPr/>
          </p:nvSpPr>
          <p:spPr bwMode="auto">
            <a:xfrm>
              <a:off x="4709" y="10869"/>
              <a:ext cx="119" cy="119"/>
            </a:xfrm>
            <a:prstGeom prst="flowChartConnector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Line 365"/>
            <p:cNvSpPr>
              <a:spLocks noChangeShapeType="1"/>
            </p:cNvSpPr>
            <p:nvPr/>
          </p:nvSpPr>
          <p:spPr bwMode="auto">
            <a:xfrm>
              <a:off x="2238" y="8768"/>
              <a:ext cx="204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" name="Line 364"/>
            <p:cNvSpPr>
              <a:spLocks noChangeShapeType="1"/>
            </p:cNvSpPr>
            <p:nvPr/>
          </p:nvSpPr>
          <p:spPr bwMode="auto">
            <a:xfrm flipV="1">
              <a:off x="6048" y="8888"/>
              <a:ext cx="12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" name="Line 363"/>
            <p:cNvSpPr>
              <a:spLocks noChangeShapeType="1"/>
            </p:cNvSpPr>
            <p:nvPr/>
          </p:nvSpPr>
          <p:spPr bwMode="auto">
            <a:xfrm>
              <a:off x="5358" y="11666"/>
              <a:ext cx="180" cy="2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" name="Arc 362"/>
            <p:cNvSpPr>
              <a:spLocks/>
            </p:cNvSpPr>
            <p:nvPr/>
          </p:nvSpPr>
          <p:spPr bwMode="auto">
            <a:xfrm>
              <a:off x="3745" y="9634"/>
              <a:ext cx="566" cy="708"/>
            </a:xfrm>
            <a:custGeom>
              <a:avLst/>
              <a:gdLst>
                <a:gd name="G0" fmla="+- 16397 0 0"/>
                <a:gd name="G1" fmla="+- 21600 0 0"/>
                <a:gd name="G2" fmla="+- 21600 0 0"/>
                <a:gd name="T0" fmla="*/ 0 w 17287"/>
                <a:gd name="T1" fmla="*/ 7539 h 21600"/>
                <a:gd name="T2" fmla="*/ 17287 w 17287"/>
                <a:gd name="T3" fmla="*/ 18 h 21600"/>
                <a:gd name="T4" fmla="*/ 16397 w 1728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87" h="21600" fill="none" extrusionOk="0">
                  <a:moveTo>
                    <a:pt x="0" y="7539"/>
                  </a:moveTo>
                  <a:cubicBezTo>
                    <a:pt x="4103" y="2753"/>
                    <a:pt x="10093" y="0"/>
                    <a:pt x="16397" y="0"/>
                  </a:cubicBezTo>
                  <a:cubicBezTo>
                    <a:pt x="16693" y="0"/>
                    <a:pt x="16990" y="6"/>
                    <a:pt x="17286" y="18"/>
                  </a:cubicBezTo>
                </a:path>
                <a:path w="17287" h="21600" stroke="0" extrusionOk="0">
                  <a:moveTo>
                    <a:pt x="0" y="7539"/>
                  </a:moveTo>
                  <a:cubicBezTo>
                    <a:pt x="4103" y="2753"/>
                    <a:pt x="10093" y="0"/>
                    <a:pt x="16397" y="0"/>
                  </a:cubicBezTo>
                  <a:cubicBezTo>
                    <a:pt x="16693" y="0"/>
                    <a:pt x="16990" y="6"/>
                    <a:pt x="17286" y="18"/>
                  </a:cubicBezTo>
                  <a:lnTo>
                    <a:pt x="163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Arc 361"/>
            <p:cNvSpPr>
              <a:spLocks/>
            </p:cNvSpPr>
            <p:nvPr/>
          </p:nvSpPr>
          <p:spPr bwMode="auto">
            <a:xfrm>
              <a:off x="4242" y="10352"/>
              <a:ext cx="467" cy="707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4258 w 14258"/>
                <a:gd name="T1" fmla="*/ 16226 h 21563"/>
                <a:gd name="T2" fmla="*/ 1261 w 14258"/>
                <a:gd name="T3" fmla="*/ 21563 h 21563"/>
                <a:gd name="T4" fmla="*/ 0 w 14258"/>
                <a:gd name="T5" fmla="*/ 0 h 21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258" h="21563" fill="none" extrusionOk="0">
                  <a:moveTo>
                    <a:pt x="14257" y="16225"/>
                  </a:moveTo>
                  <a:cubicBezTo>
                    <a:pt x="10641" y="19403"/>
                    <a:pt x="6067" y="21282"/>
                    <a:pt x="1261" y="21563"/>
                  </a:cubicBezTo>
                </a:path>
                <a:path w="14258" h="21563" stroke="0" extrusionOk="0">
                  <a:moveTo>
                    <a:pt x="14257" y="16225"/>
                  </a:moveTo>
                  <a:cubicBezTo>
                    <a:pt x="10641" y="19403"/>
                    <a:pt x="6067" y="21282"/>
                    <a:pt x="1261" y="2156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" name="Arc 360"/>
            <p:cNvSpPr>
              <a:spLocks/>
            </p:cNvSpPr>
            <p:nvPr/>
          </p:nvSpPr>
          <p:spPr bwMode="auto">
            <a:xfrm>
              <a:off x="4200" y="10292"/>
              <a:ext cx="467" cy="703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4258 w 14258"/>
                <a:gd name="T1" fmla="*/ 16226 h 21455"/>
                <a:gd name="T2" fmla="*/ 2496 w 14258"/>
                <a:gd name="T3" fmla="*/ 21455 h 21455"/>
                <a:gd name="T4" fmla="*/ 0 w 14258"/>
                <a:gd name="T5" fmla="*/ 0 h 21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258" h="21455" fill="none" extrusionOk="0">
                  <a:moveTo>
                    <a:pt x="14257" y="16225"/>
                  </a:moveTo>
                  <a:cubicBezTo>
                    <a:pt x="10959" y="19123"/>
                    <a:pt x="6856" y="20947"/>
                    <a:pt x="2496" y="21455"/>
                  </a:cubicBezTo>
                </a:path>
                <a:path w="14258" h="21455" stroke="0" extrusionOk="0">
                  <a:moveTo>
                    <a:pt x="14257" y="16225"/>
                  </a:moveTo>
                  <a:cubicBezTo>
                    <a:pt x="10959" y="19123"/>
                    <a:pt x="6856" y="20947"/>
                    <a:pt x="2496" y="2145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aphicFrame>
          <p:nvGraphicFramePr>
            <p:cNvPr id="109" name="Объект 108"/>
            <p:cNvGraphicFramePr>
              <a:graphicFrameLocks noChangeAspect="1"/>
            </p:cNvGraphicFramePr>
            <p:nvPr/>
          </p:nvGraphicFramePr>
          <p:xfrm>
            <a:off x="3702" y="9210"/>
            <a:ext cx="369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13" name="Equation" r:id="rId27" imgW="139700" imgH="139700" progId="Equation.DSMT4">
                    <p:embed/>
                  </p:oleObj>
                </mc:Choice>
                <mc:Fallback>
                  <p:oleObj name="Equation" r:id="rId27" imgW="139700" imgH="139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2" y="9210"/>
                          <a:ext cx="369" cy="3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0" name="Объект 109"/>
            <p:cNvGraphicFramePr>
              <a:graphicFrameLocks noChangeAspect="1"/>
            </p:cNvGraphicFramePr>
            <p:nvPr/>
          </p:nvGraphicFramePr>
          <p:xfrm>
            <a:off x="4314" y="11100"/>
            <a:ext cx="336" cy="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14" name="Equation" r:id="rId28" imgW="126835" imgH="202936" progId="Equation.DSMT4">
                    <p:embed/>
                  </p:oleObj>
                </mc:Choice>
                <mc:Fallback>
                  <p:oleObj name="Equation" r:id="rId28" imgW="126835" imgH="20293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4" y="11100"/>
                          <a:ext cx="336" cy="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1" name="Объект 110"/>
            <p:cNvGraphicFramePr>
              <a:graphicFrameLocks noChangeAspect="1"/>
            </p:cNvGraphicFramePr>
            <p:nvPr/>
          </p:nvGraphicFramePr>
          <p:xfrm>
            <a:off x="5748" y="9690"/>
            <a:ext cx="403" cy="5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15" name="Equation" r:id="rId29" imgW="152268" imgH="215713" progId="Equation.DSMT4">
                    <p:embed/>
                  </p:oleObj>
                </mc:Choice>
                <mc:Fallback>
                  <p:oleObj name="Equation" r:id="rId29" imgW="152268" imgH="2157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48" y="9690"/>
                          <a:ext cx="403" cy="5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" name="Объект 111"/>
            <p:cNvGraphicFramePr>
              <a:graphicFrameLocks noChangeAspect="1"/>
            </p:cNvGraphicFramePr>
            <p:nvPr/>
          </p:nvGraphicFramePr>
          <p:xfrm>
            <a:off x="5754" y="10470"/>
            <a:ext cx="437" cy="5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16" name="Equation" r:id="rId30" imgW="164885" imgH="215619" progId="Equation.DSMT4">
                    <p:embed/>
                  </p:oleObj>
                </mc:Choice>
                <mc:Fallback>
                  <p:oleObj name="Equation" r:id="rId30" imgW="164885" imgH="2156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54" y="10470"/>
                          <a:ext cx="437" cy="5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" name="Объект 112"/>
            <p:cNvGraphicFramePr>
              <a:graphicFrameLocks noChangeAspect="1"/>
            </p:cNvGraphicFramePr>
            <p:nvPr/>
          </p:nvGraphicFramePr>
          <p:xfrm>
            <a:off x="4184" y="11948"/>
            <a:ext cx="3250" cy="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17" name="Equation" r:id="rId31" imgW="1739900" imgH="190500" progId="Equation.DSMT4">
                    <p:embed/>
                  </p:oleObj>
                </mc:Choice>
                <mc:Fallback>
                  <p:oleObj name="Equation" r:id="rId31" imgW="1739900" imgH="1905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4" y="11948"/>
                          <a:ext cx="3250" cy="3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" name="Объект 113"/>
            <p:cNvGraphicFramePr>
              <a:graphicFrameLocks noChangeAspect="1"/>
            </p:cNvGraphicFramePr>
            <p:nvPr/>
          </p:nvGraphicFramePr>
          <p:xfrm>
            <a:off x="3043" y="8894"/>
            <a:ext cx="1873" cy="3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18" name="Equation" r:id="rId33" imgW="1002865" imgH="203112" progId="Equation.DSMT4">
                    <p:embed/>
                  </p:oleObj>
                </mc:Choice>
                <mc:Fallback>
                  <p:oleObj name="Equation" r:id="rId33" imgW="1002865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3" y="8894"/>
                          <a:ext cx="1873" cy="3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" name="Объект 114"/>
            <p:cNvGraphicFramePr>
              <a:graphicFrameLocks noChangeAspect="1"/>
            </p:cNvGraphicFramePr>
            <p:nvPr/>
          </p:nvGraphicFramePr>
          <p:xfrm>
            <a:off x="1770" y="8211"/>
            <a:ext cx="2372" cy="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19" name="Equation" r:id="rId35" imgW="1269449" imgH="190417" progId="Equation.DSMT4">
                    <p:embed/>
                  </p:oleObj>
                </mc:Choice>
                <mc:Fallback>
                  <p:oleObj name="Equation" r:id="rId35" imgW="1269449" imgH="19041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0" y="8211"/>
                          <a:ext cx="2372" cy="3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6" name="Объект 115"/>
            <p:cNvGraphicFramePr>
              <a:graphicFrameLocks noChangeAspect="1"/>
            </p:cNvGraphicFramePr>
            <p:nvPr/>
          </p:nvGraphicFramePr>
          <p:xfrm>
            <a:off x="5340" y="8235"/>
            <a:ext cx="2111" cy="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20" name="Equation" r:id="rId37" imgW="1129810" imgH="190417" progId="Equation.DSMT4">
                    <p:embed/>
                  </p:oleObj>
                </mc:Choice>
                <mc:Fallback>
                  <p:oleObj name="Equation" r:id="rId37" imgW="1129810" imgH="19041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0" y="8235"/>
                          <a:ext cx="2111" cy="3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7" name="Freeform 351"/>
            <p:cNvSpPr>
              <a:spLocks/>
            </p:cNvSpPr>
            <p:nvPr/>
          </p:nvSpPr>
          <p:spPr bwMode="auto">
            <a:xfrm>
              <a:off x="4436" y="10213"/>
              <a:ext cx="184" cy="305"/>
            </a:xfrm>
            <a:custGeom>
              <a:avLst/>
              <a:gdLst>
                <a:gd name="T0" fmla="*/ 42 w 184"/>
                <a:gd name="T1" fmla="*/ 0 h 305"/>
                <a:gd name="T2" fmla="*/ 184 w 184"/>
                <a:gd name="T3" fmla="*/ 171 h 305"/>
                <a:gd name="T4" fmla="*/ 0 w 184"/>
                <a:gd name="T5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05">
                  <a:moveTo>
                    <a:pt x="42" y="0"/>
                  </a:moveTo>
                  <a:lnTo>
                    <a:pt x="184" y="171"/>
                  </a:lnTo>
                  <a:lnTo>
                    <a:pt x="0" y="30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18" name="Заголовок 1"/>
          <p:cNvSpPr txBox="1">
            <a:spLocks/>
          </p:cNvSpPr>
          <p:nvPr/>
        </p:nvSpPr>
        <p:spPr bwMode="auto">
          <a:xfrm>
            <a:off x="6025118" y="3232459"/>
            <a:ext cx="2162780" cy="31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400" b="1" dirty="0" smtClean="0">
                <a:solidFill>
                  <a:srgbClr val="3333CC"/>
                </a:solidFill>
              </a:rPr>
              <a:t>Закон </a:t>
            </a:r>
            <a:r>
              <a:rPr lang="ru-RU" sz="1400" b="1" dirty="0" err="1" smtClean="0">
                <a:solidFill>
                  <a:srgbClr val="3333CC"/>
                </a:solidFill>
              </a:rPr>
              <a:t>Брюстера</a:t>
            </a:r>
            <a:endParaRPr lang="ru-RU" sz="1400" b="1" dirty="0">
              <a:solidFill>
                <a:srgbClr val="3333CC"/>
              </a:solidFill>
            </a:endParaRPr>
          </a:p>
        </p:txBody>
      </p:sp>
      <p:graphicFrame>
        <p:nvGraphicFramePr>
          <p:cNvPr id="119" name="Объект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024363"/>
              </p:ext>
            </p:extLst>
          </p:nvPr>
        </p:nvGraphicFramePr>
        <p:xfrm>
          <a:off x="6323836" y="4401679"/>
          <a:ext cx="1020816" cy="517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1" name="Equation" r:id="rId39" imgW="850680" imgH="431640" progId="Equation.DSMT4">
                  <p:embed/>
                </p:oleObj>
              </mc:Choice>
              <mc:Fallback>
                <p:oleObj name="Equation" r:id="rId39" imgW="8506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3836" y="4401679"/>
                        <a:ext cx="1020816" cy="5179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" name="Объект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061781"/>
              </p:ext>
            </p:extLst>
          </p:nvPr>
        </p:nvGraphicFramePr>
        <p:xfrm>
          <a:off x="6346259" y="5626311"/>
          <a:ext cx="2102976" cy="28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2" name="Equation" r:id="rId41" imgW="1752480" imgH="241200" progId="Equation.DSMT4">
                  <p:embed/>
                </p:oleObj>
              </mc:Choice>
              <mc:Fallback>
                <p:oleObj name="Equation" r:id="rId41" imgW="17524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6259" y="5626311"/>
                        <a:ext cx="2102976" cy="289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Объект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415835"/>
              </p:ext>
            </p:extLst>
          </p:nvPr>
        </p:nvGraphicFramePr>
        <p:xfrm>
          <a:off x="6391900" y="6074779"/>
          <a:ext cx="1325808" cy="28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3" name="Equation" r:id="rId43" imgW="1104840" imgH="241200" progId="Equation.DSMT4">
                  <p:embed/>
                </p:oleObj>
              </mc:Choice>
              <mc:Fallback>
                <p:oleObj name="Equation" r:id="rId43" imgW="11048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1900" y="6074779"/>
                        <a:ext cx="1325808" cy="28944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9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Объект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60406"/>
              </p:ext>
            </p:extLst>
          </p:nvPr>
        </p:nvGraphicFramePr>
        <p:xfrm>
          <a:off x="6300457" y="4977743"/>
          <a:ext cx="1706832" cy="502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4" name="Equation" r:id="rId45" imgW="1422360" imgH="419040" progId="Equation.DSMT4">
                  <p:embed/>
                </p:oleObj>
              </mc:Choice>
              <mc:Fallback>
                <p:oleObj name="Equation" r:id="rId45" imgW="14223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457" y="4977743"/>
                        <a:ext cx="1706832" cy="5028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" name="Заголовок 1"/>
          <p:cNvSpPr txBox="1">
            <a:spLocks/>
          </p:cNvSpPr>
          <p:nvPr/>
        </p:nvSpPr>
        <p:spPr bwMode="auto">
          <a:xfrm>
            <a:off x="2866061" y="2860825"/>
            <a:ext cx="3273818" cy="244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ru-RU" sz="1400" dirty="0" smtClean="0">
                <a:solidFill>
                  <a:srgbClr val="3333CC"/>
                </a:solidFill>
              </a:rPr>
              <a:t>Здесь можно привести какой-нибудь вспомогательный текст, например, сформулировать закон </a:t>
            </a:r>
            <a:r>
              <a:rPr lang="ru-RU" sz="1400" dirty="0" err="1" smtClean="0">
                <a:solidFill>
                  <a:srgbClr val="3333CC"/>
                </a:solidFill>
              </a:rPr>
              <a:t>Брюстера</a:t>
            </a:r>
            <a:r>
              <a:rPr lang="ru-RU" sz="1400" dirty="0" smtClean="0">
                <a:solidFill>
                  <a:srgbClr val="3333CC"/>
                </a:solidFill>
              </a:rPr>
              <a:t>, или привести другую информацию, которая поможет вам при ответе.</a:t>
            </a:r>
            <a:endParaRPr lang="ru-RU" sz="1400" dirty="0">
              <a:solidFill>
                <a:srgbClr val="3333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51129" y="3232459"/>
            <a:ext cx="3388921" cy="16224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8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41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11219</TotalTime>
  <Words>179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Оформление по умолчанию</vt:lpstr>
      <vt:lpstr>Equation</vt:lpstr>
      <vt:lpstr>Электромагнитная волна  на границе раздела сред</vt:lpstr>
      <vt:lpstr>Поляризация при отражении и преломлении</vt:lpstr>
      <vt:lpstr>Презентация PowerPoint</vt:lpstr>
    </vt:vector>
  </TitlesOfParts>
  <Company>miee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институт электронной техники (Технический Университет)</dc:title>
  <dc:creator>ieem</dc:creator>
  <cp:lastModifiedBy>Игорь Горбатый</cp:lastModifiedBy>
  <cp:revision>427</cp:revision>
  <dcterms:created xsi:type="dcterms:W3CDTF">2008-01-10T12:54:13Z</dcterms:created>
  <dcterms:modified xsi:type="dcterms:W3CDTF">2020-06-21T12:05:03Z</dcterms:modified>
</cp:coreProperties>
</file>